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2" r:id="rId3"/>
    <p:sldId id="258" r:id="rId4"/>
    <p:sldId id="286" r:id="rId5"/>
    <p:sldId id="285" r:id="rId6"/>
    <p:sldId id="287" r:id="rId7"/>
    <p:sldId id="261" r:id="rId8"/>
    <p:sldId id="281" r:id="rId9"/>
    <p:sldId id="265" r:id="rId10"/>
    <p:sldId id="269" r:id="rId11"/>
    <p:sldId id="271" r:id="rId12"/>
    <p:sldId id="276" r:id="rId13"/>
    <p:sldId id="273" r:id="rId14"/>
    <p:sldId id="279" r:id="rId15"/>
    <p:sldId id="280" r:id="rId16"/>
    <p:sldId id="274" r:id="rId17"/>
    <p:sldId id="270" r:id="rId18"/>
    <p:sldId id="272" r:id="rId19"/>
    <p:sldId id="257" r:id="rId20"/>
    <p:sldId id="277" r:id="rId21"/>
    <p:sldId id="284" r:id="rId22"/>
  </p:sldIdLst>
  <p:sldSz cx="9144000" cy="6858000" type="screen4x3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20F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66444" autoAdjust="0"/>
  </p:normalViewPr>
  <p:slideViewPr>
    <p:cSldViewPr>
      <p:cViewPr>
        <p:scale>
          <a:sx n="50" d="100"/>
          <a:sy n="50" d="100"/>
        </p:scale>
        <p:origin x="-173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FD3FE25-24FD-4B99-8063-E68AE91689A5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s-E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s-E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F4E9DBB-377F-47BD-8B3D-19F1004EC3BB}" type="slidenum">
              <a:rPr lang="es-ES" smtClean="0"/>
              <a:pPr/>
              <a:t>‹N›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Good</a:t>
            </a:r>
            <a:r>
              <a:rPr lang="es-ES" baseline="0" dirty="0" smtClean="0"/>
              <a:t> morning everybody. Firstly let me introduce myself. My name is Silvia Verdú-Andrés and I am a Spanish PhD student developing my thesis on “New Accelerator Concepts for Hadrontherapy”  with the TERA foundation (80%, Italy) and IFIC (20 %, Spain). Today I will speak on behalf of TERA, </a:t>
            </a:r>
            <a:r>
              <a:rPr lang="es-ES" dirty="0" smtClean="0"/>
              <a:t>an Italian foundation based at CERN who is dedicated to research on accelerators and detectors for hadrontherapy.</a:t>
            </a:r>
            <a:r>
              <a:rPr lang="es-ES" baseline="0" dirty="0" smtClean="0"/>
              <a:t>  In the last years hadrontherapy has become an important field in Europe and as result, a collaboration between different institutions, financed with European money, has been initiated. TERA belongs to this European collaboration. 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It is</a:t>
            </a:r>
            <a:r>
              <a:rPr lang="es-ES" baseline="0" dirty="0" smtClean="0"/>
              <a:t> a</a:t>
            </a:r>
            <a:r>
              <a:rPr lang="es-ES" dirty="0" smtClean="0"/>
              <a:t> pleasure to be at KEK and have the opportunity</a:t>
            </a:r>
            <a:r>
              <a:rPr lang="es-ES" baseline="0" dirty="0" smtClean="0"/>
              <a:t> to speak about the work that TERA is currently doing. I would specially like to acknowledge Higosan for the invitation to give a talk on the “High Gradient Studies for the Cyclinac, an Accelerator for Hadrontherapy”. </a:t>
            </a:r>
          </a:p>
          <a:p>
            <a:endParaRPr lang="es-ES" baseline="0" dirty="0" smtClean="0"/>
          </a:p>
          <a:p>
            <a:endParaRPr lang="es-ES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Linac length comes from compromise between beam dynamics</a:t>
            </a:r>
            <a:r>
              <a:rPr lang="es-ES" baseline="0" dirty="0" smtClean="0"/>
              <a:t> of complex tank distribution for active energy modulation, power sources output and accelerating gradient.</a:t>
            </a:r>
          </a:p>
          <a:p>
            <a:endParaRPr lang="es-ES" baseline="0" dirty="0" smtClean="0"/>
          </a:p>
          <a:p>
            <a:r>
              <a:rPr lang="es-ES" baseline="0" dirty="0" smtClean="0"/>
              <a:t>But still the breakdown rate has to be evaluated!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5.7 GHz</a:t>
            </a:r>
            <a:r>
              <a:rPr lang="es-ES" baseline="0" dirty="0" smtClean="0"/>
              <a:t> Single-Cell cavities </a:t>
            </a:r>
            <a:r>
              <a:rPr lang="es-ES" baseline="0" dirty="0" smtClean="0">
                <a:sym typeface="Wingdings" pitchFamily="2" charset="2"/>
              </a:rPr>
              <a:t> more complete study: diff. Tuning methods, diff. Brazing, diff. Tolerances.</a:t>
            </a:r>
          </a:p>
          <a:p>
            <a:pPr marL="0" lvl="1" defTabSz="990478"/>
            <a:r>
              <a:rPr lang="en-US" sz="2200" b="1" u="sng" dirty="0" smtClean="0">
                <a:solidFill>
                  <a:srgbClr val="FF0000"/>
                </a:solidFill>
              </a:rPr>
              <a:t>Main question is: Can a 3/5.7 GHz SW cavity be operated reliably with Es= 200-250 MV/m ?</a:t>
            </a:r>
          </a:p>
          <a:p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Linac</a:t>
            </a:r>
            <a:r>
              <a:rPr lang="es-ES" baseline="0" dirty="0" smtClean="0"/>
              <a:t> for Ions </a:t>
            </a:r>
            <a:r>
              <a:rPr lang="es-ES" baseline="0" dirty="0" smtClean="0">
                <a:sym typeface="Wingdings" pitchFamily="2" charset="2"/>
              </a:rPr>
              <a:t> noses  Emax/E0 &gt; 2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And these cavities should be high-power tested!!!!!!!! (where?)</a:t>
            </a:r>
          </a:p>
          <a:p>
            <a:endParaRPr lang="es-ES" dirty="0" smtClean="0"/>
          </a:p>
          <a:p>
            <a:r>
              <a:rPr lang="es-ES" dirty="0" smtClean="0"/>
              <a:t>2 MW</a:t>
            </a:r>
            <a:r>
              <a:rPr lang="es-ES" baseline="0" dirty="0" smtClean="0"/>
              <a:t> needed </a:t>
            </a:r>
            <a:r>
              <a:rPr lang="es-ES" baseline="0" smtClean="0"/>
              <a:t>for </a:t>
            </a:r>
            <a:r>
              <a:rPr lang="es-ES" baseline="0" smtClean="0"/>
              <a:t>testing</a:t>
            </a:r>
            <a:endParaRPr lang="es-ES" baseline="0" dirty="0" smtClean="0">
              <a:sym typeface="Wingdings" pitchFamily="2" charset="2"/>
            </a:endParaRPr>
          </a:p>
          <a:p>
            <a:endParaRPr lang="es-ES" baseline="0" dirty="0" smtClean="0">
              <a:sym typeface="Wingdings" pitchFamily="2" charset="2"/>
            </a:endParaRPr>
          </a:p>
          <a:p>
            <a:r>
              <a:rPr lang="es-ES" dirty="0" smtClean="0"/>
              <a:t>From my experience in the last days, I have noticed that KEK is a nice place to perform high gradient studies. Next year TERA will have a couple of C-band single-cell cavities for high-power</a:t>
            </a:r>
            <a:r>
              <a:rPr lang="es-ES" baseline="0" dirty="0" smtClean="0"/>
              <a:t> testing. </a:t>
            </a:r>
          </a:p>
          <a:p>
            <a:endParaRPr lang="es-ES" baseline="0" dirty="0" smtClean="0"/>
          </a:p>
          <a:p>
            <a:r>
              <a:rPr lang="es-ES" baseline="0" dirty="0" smtClean="0"/>
              <a:t>From experimental results we will chose between S- or C-band and we will build a tank which should also be high-power tested.</a:t>
            </a:r>
          </a:p>
          <a:p>
            <a:endParaRPr lang="es-ES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Keeping in mind these requirements, TERA proposes the cyclinac. </a:t>
            </a:r>
            <a:r>
              <a:rPr lang="es-ES" baseline="0" dirty="0" smtClean="0"/>
              <a:t>The cyclinac consists of a fast-cycling high-frequency linac which boosts the energy of the particles previously accelerated in a cyclotron. 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21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When designing</a:t>
            </a:r>
            <a:r>
              <a:rPr lang="es-ES" baseline="0" dirty="0" smtClean="0"/>
              <a:t> an accelerator for hadrontherapy, one should try to find the best solution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Keeping in mind these requirements, TERA proposes the cyclinac. </a:t>
            </a:r>
            <a:r>
              <a:rPr lang="es-ES" baseline="0" dirty="0" smtClean="0"/>
              <a:t>The cyclinac consists of a fast-cycling high-frequency linac which boosts the energy of the particles previously accelerated in a cyclotron. </a:t>
            </a:r>
          </a:p>
          <a:p>
            <a:endParaRPr lang="es-ES" baseline="0" dirty="0" smtClean="0"/>
          </a:p>
          <a:p>
            <a:r>
              <a:rPr lang="es-ES" baseline="0" dirty="0" smtClean="0"/>
              <a:t>Typically 16-18 modules</a:t>
            </a:r>
          </a:p>
          <a:p>
            <a:r>
              <a:rPr lang="es-ES" baseline="0" dirty="0" smtClean="0"/>
              <a:t>About 40 MV/m operation working point. 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No need of absorbers</a:t>
            </a:r>
            <a:r>
              <a:rPr lang="es-ES" baseline="0" dirty="0" smtClean="0"/>
              <a:t> that diminish/deteriorate beam quality!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No need of absorbers</a:t>
            </a:r>
            <a:r>
              <a:rPr lang="es-ES" baseline="0" dirty="0" smtClean="0"/>
              <a:t> that diminish/deteriorate beam quality!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No need of absorbers</a:t>
            </a:r>
            <a:r>
              <a:rPr lang="es-ES" baseline="0" dirty="0" smtClean="0"/>
              <a:t> that diminish/deteriorate beam quality!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No need of absorbers</a:t>
            </a:r>
            <a:r>
              <a:rPr lang="es-ES" baseline="0" dirty="0" smtClean="0"/>
              <a:t> that diminish/deteriorate beam quality!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ADAM is a Swiss enterprise sells</a:t>
            </a:r>
            <a:r>
              <a:rPr lang="es-ES" baseline="0" dirty="0" smtClean="0"/>
              <a:t> the first cyclinac for protontherapy.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90478">
              <a:defRPr/>
            </a:pPr>
            <a:r>
              <a:rPr lang="es-ES" sz="1300" dirty="0" smtClean="0"/>
              <a:t>Specially when we speak about the cyclinac for carbon ion therapy, reduing the power consumption and the dimensions of the machine is really important. </a:t>
            </a:r>
          </a:p>
          <a:p>
            <a:pPr defTabSz="990478">
              <a:defRPr/>
            </a:pPr>
            <a:endParaRPr lang="es-ES" sz="1300" dirty="0" smtClean="0"/>
          </a:p>
          <a:p>
            <a:r>
              <a:rPr lang="es-ES" dirty="0" smtClean="0"/>
              <a:t>For</a:t>
            </a:r>
            <a:r>
              <a:rPr lang="es-ES" baseline="0" dirty="0" smtClean="0"/>
              <a:t> LIBO and LIGHT, 3 GHz was chosen because it was easy to find RF components in this frequency.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E9DBB-377F-47BD-8B3D-19F1004EC3BB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s-E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s-E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s-E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s-E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s-E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s-E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s-E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s-E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s-E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s-E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s-E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s-E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s-E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s-E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s-E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s-E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s-E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s-E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s-E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s-E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s-E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FA77B-D39A-4DE7-A37B-CA9F244F7893}" type="datetimeFigureOut">
              <a:rPr lang="es-ES" smtClean="0"/>
              <a:pPr/>
              <a:t>01/12/2010</a:t>
            </a:fld>
            <a:endParaRPr lang="es-E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9575A-633A-4164-B177-A9D2D120A7DF}" type="slidenum">
              <a:rPr lang="es-ES" smtClean="0"/>
              <a:pPr/>
              <a:t>‹N›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silvia.verdu.andres@cern.ch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43042" y="1928802"/>
            <a:ext cx="7500958" cy="1470025"/>
          </a:xfrm>
        </p:spPr>
        <p:txBody>
          <a:bodyPr>
            <a:noAutofit/>
          </a:bodyPr>
          <a:lstStyle/>
          <a:p>
            <a:r>
              <a:rPr lang="es-ES" sz="3600" b="1" dirty="0" smtClean="0">
                <a:solidFill>
                  <a:schemeClr val="tx2"/>
                </a:solidFill>
              </a:rPr>
              <a:t>High Gradient Studies for the Cyclinac, an Accelerator for Hadrontherapy</a:t>
            </a:r>
            <a:endParaRPr lang="es-ES" sz="3600" b="1" dirty="0">
              <a:solidFill>
                <a:schemeClr val="tx2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028852" y="3857628"/>
            <a:ext cx="6400800" cy="2357454"/>
          </a:xfrm>
        </p:spPr>
        <p:txBody>
          <a:bodyPr>
            <a:normAutofit fontScale="85000" lnSpcReduction="20000"/>
          </a:bodyPr>
          <a:lstStyle/>
          <a:p>
            <a:r>
              <a:rPr lang="es-ES" sz="3300" b="1" dirty="0" smtClean="0">
                <a:solidFill>
                  <a:srgbClr val="ED20F2"/>
                </a:solidFill>
              </a:rPr>
              <a:t>Silvia Verdú-Andrés</a:t>
            </a:r>
          </a:p>
          <a:p>
            <a:r>
              <a:rPr lang="es-ES" sz="1600" dirty="0">
                <a:hlinkClick r:id="rId3"/>
              </a:rPr>
              <a:t>s</a:t>
            </a:r>
            <a:r>
              <a:rPr lang="es-ES" sz="1600" dirty="0" smtClean="0">
                <a:hlinkClick r:id="rId3"/>
              </a:rPr>
              <a:t>ilvia.verdu.andres@cern.ch</a:t>
            </a:r>
            <a:endParaRPr lang="es-ES" sz="1600" dirty="0" smtClean="0"/>
          </a:p>
          <a:p>
            <a:endParaRPr lang="es-ES" sz="2400" dirty="0" smtClean="0"/>
          </a:p>
          <a:p>
            <a:r>
              <a:rPr lang="es-ES" sz="2000" b="1" dirty="0" smtClean="0">
                <a:solidFill>
                  <a:schemeClr val="tx2"/>
                </a:solidFill>
              </a:rPr>
              <a:t>PARTNER ESR</a:t>
            </a:r>
          </a:p>
          <a:p>
            <a:r>
              <a:rPr lang="es-ES" sz="2400" b="1" dirty="0" smtClean="0">
                <a:solidFill>
                  <a:schemeClr val="tx2"/>
                </a:solidFill>
              </a:rPr>
              <a:t>TERA (Italy) – IFIC (Spain)</a:t>
            </a:r>
          </a:p>
          <a:p>
            <a:endParaRPr lang="es-ES" sz="2800" dirty="0"/>
          </a:p>
          <a:p>
            <a:r>
              <a:rPr lang="es-ES" sz="2800" i="1" dirty="0" smtClean="0">
                <a:solidFill>
                  <a:schemeClr val="tx1"/>
                </a:solidFill>
              </a:rPr>
              <a:t>In behalf of the TERA foundation</a:t>
            </a:r>
            <a:endParaRPr lang="es-ES" sz="2800" i="1" dirty="0">
              <a:solidFill>
                <a:schemeClr val="tx1"/>
              </a:solidFill>
            </a:endParaRPr>
          </a:p>
          <a:p>
            <a:endParaRPr lang="es-ES" dirty="0" smtClean="0"/>
          </a:p>
        </p:txBody>
      </p:sp>
      <p:sp>
        <p:nvSpPr>
          <p:cNvPr id="4" name="CasellaDiTesto 3"/>
          <p:cNvSpPr txBox="1"/>
          <p:nvPr/>
        </p:nvSpPr>
        <p:spPr>
          <a:xfrm>
            <a:off x="1714480" y="5934670"/>
            <a:ext cx="7429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r>
              <a:rPr lang="es-ES" dirty="0" smtClean="0"/>
              <a:t>  December 2010                                                                     KEK, Tsukuba (Japan)</a:t>
            </a:r>
          </a:p>
          <a:p>
            <a:endParaRPr lang="es-ES" dirty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91200"/>
            <a:ext cx="1676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652963"/>
            <a:ext cx="1752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125538"/>
            <a:ext cx="17430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205038"/>
            <a:ext cx="1763713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-26988"/>
            <a:ext cx="1619250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5" descr="thumbnail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0975" y="3381375"/>
            <a:ext cx="1295400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5" name="Rettangolo 4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linac designs in S-, C- and X-band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073780" y="1785926"/>
            <a:ext cx="7209592" cy="1428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fr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2007: CABOTO-S 300-430 for SCENT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fr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2009: CABOTO-S 230-400 for Synchrocyclotron</a:t>
            </a:r>
          </a:p>
          <a:p>
            <a:pPr marL="342900" indent="-342900">
              <a:spcBef>
                <a:spcPct val="20000"/>
              </a:spcBef>
              <a:buFont typeface="Courier New" pitchFamily="49" charset="0"/>
              <a:buChar char="o"/>
            </a:pPr>
            <a:r>
              <a:rPr lang="fr-CH" sz="2400" b="1" dirty="0" smtClean="0">
                <a:solidFill>
                  <a:schemeClr val="tx2"/>
                </a:solidFill>
              </a:rPr>
              <a:t>2010: CABOTO-C 150-400 for SC Cyclotron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01432" y="3571876"/>
            <a:ext cx="3432637" cy="2571768"/>
          </a:xfrm>
          <a:prstGeom prst="rect">
            <a:avLst/>
          </a:prstGeom>
          <a:noFill/>
          <a:ln w="25400">
            <a:solidFill>
              <a:schemeClr val="tx2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LINAC </a:t>
            </a: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Length</a:t>
            </a:r>
            <a:endParaRPr kumimoji="0" lang="fr-C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Increase</a:t>
            </a:r>
            <a:r>
              <a:rPr kumimoji="0" lang="fr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Effective Shunt </a:t>
            </a: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Impedance</a:t>
            </a:r>
            <a:endParaRPr kumimoji="0" lang="fr-C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Filling</a:t>
            </a:r>
            <a:r>
              <a:rPr kumimoji="0" lang="fr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time </a:t>
            </a: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reduction</a:t>
            </a:r>
            <a:endParaRPr kumimoji="0" lang="fr-C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5216300" y="3571876"/>
            <a:ext cx="3432637" cy="2571768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RF power source </a:t>
            </a: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availability</a:t>
            </a:r>
            <a:endParaRPr kumimoji="0" lang="fr-C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Transverse </a:t>
            </a: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emittance</a:t>
            </a:r>
            <a:r>
              <a:rPr kumimoji="0" lang="fr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constraints</a:t>
            </a:r>
            <a:endParaRPr kumimoji="0" lang="fr-C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Costs</a:t>
            </a:r>
            <a:r>
              <a:rPr kumimoji="0" lang="fr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high</a:t>
            </a:r>
            <a:r>
              <a:rPr kumimoji="0" lang="fr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precision</a:t>
            </a:r>
            <a:r>
              <a:rPr kumimoji="0" lang="fr-CH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CH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machining</a:t>
            </a:r>
            <a:endParaRPr kumimoji="0" lang="fr-CH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14612" y="1394570"/>
            <a:ext cx="393851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000" b="1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Why not to increase the frequency?</a:t>
            </a:r>
          </a:p>
          <a:p>
            <a:endParaRPr lang="es-E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3237322"/>
            <a:ext cx="928662" cy="83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214686"/>
            <a:ext cx="928048" cy="92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CasellaDiTesto 13"/>
          <p:cNvSpPr txBox="1"/>
          <p:nvPr/>
        </p:nvSpPr>
        <p:spPr>
          <a:xfrm>
            <a:off x="1214414" y="6357958"/>
            <a:ext cx="7003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i="1" dirty="0" smtClean="0"/>
              <a:t>and still the scaling law that relates BDR with frequency has to be found!</a:t>
            </a:r>
            <a:endParaRPr lang="es-E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857224" y="1998827"/>
            <a:ext cx="7647524" cy="2215991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tx2"/>
                </a:solidFill>
              </a:rPr>
              <a:t>Objectives:</a:t>
            </a:r>
          </a:p>
          <a:p>
            <a:pPr algn="ctr" eaLnBrk="0" hangingPunc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GB" dirty="0" smtClean="0"/>
              <a:t> Find </a:t>
            </a:r>
            <a:r>
              <a:rPr lang="en-GB" b="1" dirty="0" smtClean="0"/>
              <a:t>maximum achievable field </a:t>
            </a:r>
            <a:r>
              <a:rPr lang="en-GB" dirty="0" smtClean="0"/>
              <a:t>at high frequency</a:t>
            </a:r>
          </a:p>
          <a:p>
            <a:pPr algn="ctr" eaLnBrk="0" hangingPunct="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GB" dirty="0" smtClean="0"/>
              <a:t> Determine </a:t>
            </a:r>
            <a:r>
              <a:rPr lang="en-GB" b="1" dirty="0" smtClean="0"/>
              <a:t>limiting quantities </a:t>
            </a:r>
            <a:r>
              <a:rPr lang="en-GB" dirty="0" smtClean="0"/>
              <a:t>(E, S) and </a:t>
            </a:r>
            <a:r>
              <a:rPr lang="en-GB" b="1" dirty="0" smtClean="0"/>
              <a:t>scaling laws </a:t>
            </a:r>
            <a:r>
              <a:rPr lang="en-GB" dirty="0" smtClean="0"/>
              <a:t>(</a:t>
            </a:r>
            <a:r>
              <a:rPr lang="en-US" i="1" dirty="0" smtClean="0">
                <a:ea typeface="ＭＳ Ｐゴシック" pitchFamily="1" charset="-128"/>
              </a:rPr>
              <a:t>f, </a:t>
            </a:r>
            <a:r>
              <a:rPr lang="en-US" i="1" dirty="0" err="1" smtClean="0">
                <a:ea typeface="ＭＳ Ｐゴシック" pitchFamily="1" charset="-128"/>
              </a:rPr>
              <a:t>t</a:t>
            </a:r>
            <a:r>
              <a:rPr lang="en-US" i="1" baseline="-25000" dirty="0" err="1" smtClean="0">
                <a:ea typeface="ＭＳ Ｐゴシック" pitchFamily="1" charset="-128"/>
              </a:rPr>
              <a:t>pulse</a:t>
            </a:r>
            <a:r>
              <a:rPr lang="en-GB" dirty="0" smtClean="0"/>
              <a:t>) </a:t>
            </a:r>
          </a:p>
          <a:p>
            <a:pPr algn="ctr" eaLnBrk="0" hangingPunct="0">
              <a:spcBef>
                <a:spcPts val="1200"/>
              </a:spcBef>
              <a:spcAft>
                <a:spcPts val="1200"/>
              </a:spcAft>
            </a:pPr>
            <a:r>
              <a:rPr lang="en-GB" i="1" dirty="0" smtClean="0"/>
              <a:t>for optimization of future </a:t>
            </a:r>
            <a:r>
              <a:rPr lang="en-GB" i="1" dirty="0" err="1" smtClean="0"/>
              <a:t>cyclinacs</a:t>
            </a:r>
            <a:r>
              <a:rPr lang="en-GB" i="1" dirty="0" smtClean="0"/>
              <a:t>                                                                         </a:t>
            </a:r>
            <a:r>
              <a:rPr lang="en-GB" dirty="0" smtClean="0"/>
              <a:t>(reliable operation, reduced dimensions and costs)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643042" y="4934562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D20F2"/>
              </a:buClr>
              <a:buFont typeface="Wingdings" pitchFamily="2" charset="2"/>
              <a:buChar char="v"/>
            </a:pPr>
            <a:r>
              <a:rPr lang="es-ES" dirty="0" smtClean="0"/>
              <a:t>  3 GHz Single-Cell Cavity</a:t>
            </a:r>
          </a:p>
          <a:p>
            <a:pPr>
              <a:buClr>
                <a:srgbClr val="ED20F2"/>
              </a:buClr>
              <a:buFont typeface="Wingdings" pitchFamily="2" charset="2"/>
              <a:buChar char="v"/>
            </a:pPr>
            <a:endParaRPr lang="es-ES" dirty="0"/>
          </a:p>
          <a:p>
            <a:pPr>
              <a:buClr>
                <a:srgbClr val="ED20F2"/>
              </a:buClr>
              <a:buFont typeface="Wingdings" pitchFamily="2" charset="2"/>
              <a:buChar char="v"/>
            </a:pPr>
            <a:r>
              <a:rPr lang="es-ES" dirty="0" smtClean="0"/>
              <a:t>  5.7 Single-Cell Cavities  </a:t>
            </a:r>
            <a:endParaRPr lang="es-ES" dirty="0"/>
          </a:p>
        </p:txBody>
      </p:sp>
      <p:sp>
        <p:nvSpPr>
          <p:cNvPr id="14" name="Parentesi graffa chiusa 13"/>
          <p:cNvSpPr/>
          <p:nvPr/>
        </p:nvSpPr>
        <p:spPr>
          <a:xfrm>
            <a:off x="4357686" y="4572008"/>
            <a:ext cx="214314" cy="1571636"/>
          </a:xfrm>
          <a:prstGeom prst="rightBrac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786314" y="5211561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D20F2"/>
              </a:buClr>
              <a:buFont typeface="Wingdings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 tank (either S- or C-band)</a:t>
            </a:r>
          </a:p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785786" y="6550223"/>
            <a:ext cx="5432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Vodafone foundation Italy has financed the construction of the cavities </a:t>
            </a:r>
            <a:endParaRPr lang="es-ES" sz="1400" dirty="0"/>
          </a:p>
        </p:txBody>
      </p:sp>
      <p:sp>
        <p:nvSpPr>
          <p:cNvPr id="11" name="Rettangolo 10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high gradient study program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14348" y="1394570"/>
            <a:ext cx="795820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000" b="1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Can a 3/5.7 GHz SW cavity be operated reliably with Es= 200-250 MV/m ?</a:t>
            </a:r>
          </a:p>
          <a:p>
            <a:endParaRPr lang="es-ES" dirty="0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/>
          <a:srcRect l="5710" t="24160" r="32275" b="50000"/>
          <a:stretch>
            <a:fillRect/>
          </a:stretch>
        </p:blipFill>
        <p:spPr bwMode="auto">
          <a:xfrm>
            <a:off x="7213357" y="6402076"/>
            <a:ext cx="1890218" cy="455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"/>
          <p:cNvGrpSpPr>
            <a:grpSpLocks noChangeAspect="1"/>
          </p:cNvGrpSpPr>
          <p:nvPr/>
        </p:nvGrpSpPr>
        <p:grpSpPr>
          <a:xfrm>
            <a:off x="71406" y="2143119"/>
            <a:ext cx="1685171" cy="3294820"/>
            <a:chOff x="6482225" y="16991318"/>
            <a:chExt cx="3816424" cy="7461810"/>
          </a:xfrm>
        </p:grpSpPr>
        <p:grpSp>
          <p:nvGrpSpPr>
            <p:cNvPr id="5" name="Group 109"/>
            <p:cNvGrpSpPr>
              <a:grpSpLocks noChangeAspect="1"/>
            </p:cNvGrpSpPr>
            <p:nvPr/>
          </p:nvGrpSpPr>
          <p:grpSpPr>
            <a:xfrm>
              <a:off x="6482225" y="16991318"/>
              <a:ext cx="3816424" cy="7461810"/>
              <a:chOff x="10102744" y="17167920"/>
              <a:chExt cx="1708304" cy="3340049"/>
            </a:xfrm>
          </p:grpSpPr>
          <p:pic>
            <p:nvPicPr>
              <p:cNvPr id="8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contrast="-1000"/>
              </a:blip>
              <a:srcRect/>
              <a:stretch>
                <a:fillRect/>
              </a:stretch>
            </p:blipFill>
            <p:spPr bwMode="auto">
              <a:xfrm>
                <a:off x="10119048" y="17167920"/>
                <a:ext cx="1692000" cy="33400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9" name="Straight Connector 86"/>
              <p:cNvCxnSpPr/>
              <p:nvPr/>
            </p:nvCxnSpPr>
            <p:spPr bwMode="auto">
              <a:xfrm rot="10800000" flipV="1">
                <a:off x="10102744" y="20496074"/>
                <a:ext cx="1658796" cy="66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2"/>
                </a:solidFill>
                <a:prstDash val="dashDot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6" name="TextBox 100"/>
            <p:cNvSpPr txBox="1"/>
            <p:nvPr/>
          </p:nvSpPr>
          <p:spPr>
            <a:xfrm>
              <a:off x="7938302" y="23788735"/>
              <a:ext cx="2265009" cy="64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fr-CH" sz="1600" dirty="0" smtClean="0">
                  <a:latin typeface="+mj-lt"/>
                </a:rPr>
                <a:t>3.5 mm</a:t>
              </a:r>
              <a:endParaRPr lang="en-GB" sz="1600" dirty="0">
                <a:latin typeface="+mj-lt"/>
              </a:endParaRPr>
            </a:p>
          </p:txBody>
        </p:sp>
        <p:sp>
          <p:nvSpPr>
            <p:cNvPr id="7" name="Up Arrow 107"/>
            <p:cNvSpPr/>
            <p:nvPr/>
          </p:nvSpPr>
          <p:spPr bwMode="auto">
            <a:xfrm>
              <a:off x="9903024" y="23648640"/>
              <a:ext cx="216024" cy="792088"/>
            </a:xfrm>
            <a:prstGeom prst="upArrow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Bold" pitchFamily="1" charset="0"/>
                <a:ea typeface="ＭＳ Ｐゴシック" pitchFamily="1" charset="-128"/>
              </a:endParaRPr>
            </a:p>
          </p:txBody>
        </p:sp>
      </p:grpSp>
      <p:grpSp>
        <p:nvGrpSpPr>
          <p:cNvPr id="10" name="Group 124"/>
          <p:cNvGrpSpPr>
            <a:grpSpLocks noChangeAspect="1"/>
          </p:cNvGrpSpPr>
          <p:nvPr/>
        </p:nvGrpSpPr>
        <p:grpSpPr>
          <a:xfrm>
            <a:off x="7392015" y="2857494"/>
            <a:ext cx="1680579" cy="1869156"/>
            <a:chOff x="19634505" y="20059808"/>
            <a:chExt cx="3806023" cy="4233109"/>
          </a:xfrm>
        </p:grpSpPr>
        <p:grpSp>
          <p:nvGrpSpPr>
            <p:cNvPr id="11" name="Group 127"/>
            <p:cNvGrpSpPr>
              <a:grpSpLocks noChangeAspect="1"/>
            </p:cNvGrpSpPr>
            <p:nvPr/>
          </p:nvGrpSpPr>
          <p:grpSpPr>
            <a:xfrm>
              <a:off x="19634505" y="20059808"/>
              <a:ext cx="3806023" cy="4092741"/>
              <a:chOff x="24901585" y="17960008"/>
              <a:chExt cx="4084771" cy="4392488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contrast="-1000"/>
              </a:blip>
              <a:srcRect/>
              <a:stretch>
                <a:fillRect/>
              </a:stretch>
            </p:blipFill>
            <p:spPr bwMode="auto">
              <a:xfrm>
                <a:off x="24952696" y="17960008"/>
                <a:ext cx="4033660" cy="439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5" name="Straight Connector 87"/>
              <p:cNvCxnSpPr/>
              <p:nvPr/>
            </p:nvCxnSpPr>
            <p:spPr bwMode="auto">
              <a:xfrm rot="10800000">
                <a:off x="24901585" y="22352496"/>
                <a:ext cx="4032449" cy="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2"/>
                </a:solidFill>
                <a:prstDash val="dashDot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2" name="TextBox 121"/>
            <p:cNvSpPr txBox="1"/>
            <p:nvPr/>
          </p:nvSpPr>
          <p:spPr>
            <a:xfrm>
              <a:off x="20708942" y="23619125"/>
              <a:ext cx="2167782" cy="673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fr-CH" sz="1600" dirty="0" smtClean="0">
                  <a:latin typeface="+mj-lt"/>
                </a:rPr>
                <a:t>1.5 mm</a:t>
              </a:r>
              <a:endParaRPr lang="en-GB" sz="1600" dirty="0">
                <a:latin typeface="+mj-lt"/>
              </a:endParaRPr>
            </a:p>
          </p:txBody>
        </p:sp>
        <p:sp>
          <p:nvSpPr>
            <p:cNvPr id="13" name="Up Arrow 122"/>
            <p:cNvSpPr/>
            <p:nvPr/>
          </p:nvSpPr>
          <p:spPr bwMode="auto">
            <a:xfrm>
              <a:off x="22792456" y="23792696"/>
              <a:ext cx="216024" cy="360000"/>
            </a:xfrm>
            <a:prstGeom prst="upArrow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Bold" pitchFamily="1" charset="0"/>
                <a:ea typeface="ＭＳ Ｐゴシック" pitchFamily="1" charset="-128"/>
              </a:endParaRPr>
            </a:p>
          </p:txBody>
        </p:sp>
      </p:grpSp>
      <p:graphicFrame>
        <p:nvGraphicFramePr>
          <p:cNvPr id="27" name="Tabella 26"/>
          <p:cNvGraphicFramePr>
            <a:graphicFrameLocks noGrp="1"/>
          </p:cNvGraphicFramePr>
          <p:nvPr/>
        </p:nvGraphicFramePr>
        <p:xfrm>
          <a:off x="3571869" y="1849779"/>
          <a:ext cx="3786213" cy="3579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1"/>
                <a:gridCol w="1166821"/>
                <a:gridCol w="1262071"/>
              </a:tblGrid>
              <a:tr h="405224">
                <a:tc rowSpan="2"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S-band</a:t>
                      </a:r>
                    </a:p>
                    <a:p>
                      <a:pPr algn="ctr"/>
                      <a:r>
                        <a:rPr lang="es-ES" dirty="0" smtClean="0"/>
                        <a:t>(2.998 GHz)</a:t>
                      </a:r>
                      <a:endParaRPr lang="es-E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C-band (5.712 GHz)</a:t>
                      </a:r>
                      <a:endParaRPr lang="es-E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70914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Tuning ring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Diamond tooling</a:t>
                      </a:r>
                      <a:endParaRPr lang="es-ES" dirty="0"/>
                    </a:p>
                  </a:txBody>
                  <a:tcPr anchor="ctr"/>
                </a:tc>
              </a:tr>
              <a:tr h="410853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6.5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4.6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4.6</a:t>
                      </a:r>
                      <a:endParaRPr lang="es-ES" dirty="0"/>
                    </a:p>
                  </a:txBody>
                  <a:tcPr/>
                </a:tc>
              </a:tr>
              <a:tr h="410853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2.7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2.8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2.8</a:t>
                      </a:r>
                      <a:endParaRPr lang="es-ES" dirty="0"/>
                    </a:p>
                  </a:txBody>
                  <a:tcPr/>
                </a:tc>
              </a:tr>
              <a:tr h="410853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30·10-3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25·10-3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25·10-3</a:t>
                      </a:r>
                      <a:endParaRPr lang="es-ES" dirty="0"/>
                    </a:p>
                  </a:txBody>
                  <a:tcPr/>
                </a:tc>
              </a:tr>
              <a:tr h="410853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30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30</a:t>
                      </a:r>
                      <a:endParaRPr lang="es-ES" dirty="0"/>
                    </a:p>
                  </a:txBody>
                  <a:tcPr/>
                </a:tc>
              </a:tr>
              <a:tr h="410853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5</a:t>
                      </a:r>
                      <a:endParaRPr lang="es-ES" dirty="0"/>
                    </a:p>
                  </a:txBody>
                  <a:tcPr/>
                </a:tc>
              </a:tr>
              <a:tr h="410853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0.4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0.4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0.025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" name="CasellaDiTesto 27"/>
          <p:cNvSpPr txBox="1"/>
          <p:nvPr/>
        </p:nvSpPr>
        <p:spPr>
          <a:xfrm>
            <a:off x="7786710" y="2428868"/>
            <a:ext cx="928694" cy="338554"/>
          </a:xfrm>
          <a:prstGeom prst="rect">
            <a:avLst/>
          </a:prstGeom>
          <a:solidFill>
            <a:srgbClr val="FFFF00">
              <a:alpha val="29000"/>
            </a:srgbClr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/>
              <a:t>C-band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428596" y="1714488"/>
            <a:ext cx="928694" cy="338554"/>
          </a:xfrm>
          <a:prstGeom prst="rect">
            <a:avLst/>
          </a:prstGeom>
          <a:solidFill>
            <a:srgbClr val="FFFF00">
              <a:alpha val="29000"/>
            </a:srgbClr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/>
              <a:t>S-band </a:t>
            </a:r>
          </a:p>
        </p:txBody>
      </p:sp>
      <p:graphicFrame>
        <p:nvGraphicFramePr>
          <p:cNvPr id="30" name="Tabella 29"/>
          <p:cNvGraphicFramePr>
            <a:graphicFrameLocks noGrp="1"/>
          </p:cNvGraphicFramePr>
          <p:nvPr/>
        </p:nvGraphicFramePr>
        <p:xfrm>
          <a:off x="1928794" y="2928932"/>
          <a:ext cx="1571636" cy="250033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71636"/>
              </a:tblGrid>
              <a:tr h="416722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E</a:t>
                      </a:r>
                      <a:r>
                        <a:rPr lang="es-ES" sz="1400" b="1" baseline="30000" dirty="0" smtClean="0"/>
                        <a:t>max</a:t>
                      </a:r>
                      <a:r>
                        <a:rPr lang="es-ES" sz="1400" b="1" dirty="0" smtClean="0"/>
                        <a:t>/E</a:t>
                      </a:r>
                      <a:r>
                        <a:rPr lang="es-ES" sz="1400" b="1" baseline="-25000" dirty="0" smtClean="0"/>
                        <a:t>0</a:t>
                      </a:r>
                      <a:r>
                        <a:rPr lang="es-ES" sz="1200" baseline="0" dirty="0" smtClean="0"/>
                        <a:t>             [adim]</a:t>
                      </a:r>
                      <a:endParaRPr lang="es-ES" sz="1200" baseline="-25000" dirty="0"/>
                    </a:p>
                  </a:txBody>
                  <a:tcPr anchor="ctr"/>
                </a:tc>
              </a:tr>
              <a:tr h="416722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H</a:t>
                      </a:r>
                      <a:r>
                        <a:rPr lang="es-ES" sz="1400" b="1" baseline="30000" dirty="0" smtClean="0"/>
                        <a:t>max</a:t>
                      </a:r>
                      <a:r>
                        <a:rPr lang="es-ES" sz="1400" b="1" dirty="0" smtClean="0"/>
                        <a:t>/E</a:t>
                      </a:r>
                      <a:r>
                        <a:rPr lang="es-ES" sz="1400" b="1" baseline="-25000" dirty="0" smtClean="0"/>
                        <a:t>0 </a:t>
                      </a:r>
                      <a:r>
                        <a:rPr lang="es-ES" sz="1400" baseline="-25000" dirty="0" smtClean="0"/>
                        <a:t>               </a:t>
                      </a:r>
                      <a:r>
                        <a:rPr lang="es-ES" sz="1200" baseline="0" dirty="0" smtClean="0"/>
                        <a:t>[A/kV]</a:t>
                      </a:r>
                      <a:endParaRPr lang="es-ES" sz="1200" baseline="0" dirty="0"/>
                    </a:p>
                  </a:txBody>
                  <a:tcPr anchor="ctr"/>
                </a:tc>
              </a:tr>
              <a:tr h="416722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sqrt(S)/E</a:t>
                      </a:r>
                      <a:r>
                        <a:rPr lang="es-ES" sz="1400" b="1" baseline="-25000" dirty="0" smtClean="0"/>
                        <a:t>0</a:t>
                      </a:r>
                      <a:r>
                        <a:rPr lang="es-ES" sz="1100" baseline="0" dirty="0" smtClean="0"/>
                        <a:t>[sqrt(W)/V]</a:t>
                      </a:r>
                      <a:endParaRPr lang="es-ES" sz="1200" baseline="0" dirty="0"/>
                    </a:p>
                  </a:txBody>
                  <a:tcPr anchor="ctr"/>
                </a:tc>
              </a:tr>
              <a:tr h="416722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latin typeface="Symbol" pitchFamily="18" charset="2"/>
                        </a:rPr>
                        <a:t>D</a:t>
                      </a:r>
                      <a:r>
                        <a:rPr lang="es-ES" sz="1400" b="1" dirty="0" smtClean="0"/>
                        <a:t>T</a:t>
                      </a:r>
                      <a:r>
                        <a:rPr lang="es-ES" sz="1200" dirty="0" smtClean="0"/>
                        <a:t>                 [degrees]</a:t>
                      </a:r>
                      <a:endParaRPr lang="es-ES" sz="1200" dirty="0"/>
                    </a:p>
                  </a:txBody>
                  <a:tcPr anchor="ctr"/>
                </a:tc>
              </a:tr>
              <a:tr h="416722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tol BW              </a:t>
                      </a:r>
                      <a:r>
                        <a:rPr lang="es-ES" sz="1200" dirty="0" smtClean="0"/>
                        <a:t>[</a:t>
                      </a:r>
                      <a:r>
                        <a:rPr lang="es-ES" sz="1200" dirty="0" smtClean="0">
                          <a:latin typeface="Symbol" pitchFamily="18" charset="2"/>
                        </a:rPr>
                        <a:t>m</a:t>
                      </a:r>
                      <a:r>
                        <a:rPr lang="es-ES" sz="1200" dirty="0" smtClean="0"/>
                        <a:t>m]</a:t>
                      </a:r>
                      <a:endParaRPr lang="es-ES" sz="1200" dirty="0"/>
                    </a:p>
                  </a:txBody>
                  <a:tcPr anchor="ctr"/>
                </a:tc>
              </a:tr>
              <a:tr h="416722">
                <a:tc>
                  <a:txBody>
                    <a:bodyPr/>
                    <a:lstStyle/>
                    <a:p>
                      <a:r>
                        <a:rPr lang="es-ES" sz="1400" b="1" dirty="0" smtClean="0"/>
                        <a:t>roughness</a:t>
                      </a:r>
                      <a:r>
                        <a:rPr lang="es-ES" sz="1200" dirty="0" smtClean="0"/>
                        <a:t>         [</a:t>
                      </a:r>
                      <a:r>
                        <a:rPr lang="es-ES" sz="1200" dirty="0" smtClean="0">
                          <a:latin typeface="Symbol" pitchFamily="18" charset="2"/>
                        </a:rPr>
                        <a:t>m</a:t>
                      </a:r>
                      <a:r>
                        <a:rPr lang="es-ES" sz="1200" dirty="0" smtClean="0"/>
                        <a:t>m]</a:t>
                      </a:r>
                      <a:endParaRPr lang="es-ES" sz="1200" dirty="0"/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32" name="Connettore 1 31"/>
          <p:cNvCxnSpPr/>
          <p:nvPr/>
        </p:nvCxnSpPr>
        <p:spPr>
          <a:xfrm>
            <a:off x="3571868" y="4572008"/>
            <a:ext cx="378621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>
            <a:off x="1928794" y="4572008"/>
            <a:ext cx="1571636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tangolo 36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Titolo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high gradient study program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9" name="CasellaDiTesto 38"/>
          <p:cNvSpPr txBox="1"/>
          <p:nvPr/>
        </p:nvSpPr>
        <p:spPr>
          <a:xfrm>
            <a:off x="3286116" y="1202280"/>
            <a:ext cx="2644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tx2"/>
                </a:solidFill>
              </a:rPr>
              <a:t>CAVITY CHARACTERISTICS</a:t>
            </a:r>
            <a:endParaRPr lang="es-ES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/>
          <a:srcRect l="35693" t="1975" r="20370" b="19318"/>
          <a:stretch>
            <a:fillRect/>
          </a:stretch>
        </p:blipFill>
        <p:spPr bwMode="auto">
          <a:xfrm>
            <a:off x="642910" y="1357298"/>
            <a:ext cx="2548806" cy="1928826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10" name="CasellaDiTesto 9"/>
          <p:cNvSpPr txBox="1"/>
          <p:nvPr/>
        </p:nvSpPr>
        <p:spPr>
          <a:xfrm>
            <a:off x="3214678" y="1785926"/>
            <a:ext cx="592935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smtClean="0"/>
              <a:t>Preliminary high-power test performed in Feb 2010 at CTF3</a:t>
            </a:r>
          </a:p>
          <a:p>
            <a:endParaRPr lang="es-ES" sz="500" dirty="0" smtClean="0"/>
          </a:p>
          <a:p>
            <a:r>
              <a:rPr lang="es-ES" dirty="0" smtClean="0">
                <a:sym typeface="Wingdings" pitchFamily="2" charset="2"/>
              </a:rPr>
              <a:t>  max. acc. gradient reached: 55 MV/m (E</a:t>
            </a:r>
            <a:r>
              <a:rPr lang="es-ES" baseline="30000" dirty="0" smtClean="0">
                <a:sym typeface="Wingdings" pitchFamily="2" charset="2"/>
              </a:rPr>
              <a:t>max</a:t>
            </a:r>
            <a:r>
              <a:rPr lang="es-ES" dirty="0" smtClean="0">
                <a:sym typeface="Wingdings" pitchFamily="2" charset="2"/>
              </a:rPr>
              <a:t> = 350 MV/m)</a:t>
            </a:r>
            <a:endParaRPr lang="es-ES" dirty="0" smtClean="0"/>
          </a:p>
          <a:p>
            <a:r>
              <a:rPr lang="es-ES" dirty="0" smtClean="0">
                <a:sym typeface="Wingdings" pitchFamily="2" charset="2"/>
              </a:rPr>
              <a:t>  preliminary results are consistent with other experiments</a:t>
            </a:r>
            <a:endParaRPr lang="es-ES" dirty="0" smtClean="0"/>
          </a:p>
        </p:txBody>
      </p:sp>
      <p:sp>
        <p:nvSpPr>
          <p:cNvPr id="19" name="CasellaDiTesto 18"/>
          <p:cNvSpPr txBox="1"/>
          <p:nvPr/>
        </p:nvSpPr>
        <p:spPr>
          <a:xfrm>
            <a:off x="3214678" y="1357298"/>
            <a:ext cx="2500330" cy="369332"/>
          </a:xfrm>
          <a:prstGeom prst="rect">
            <a:avLst/>
          </a:prstGeom>
          <a:solidFill>
            <a:srgbClr val="FFFF00">
              <a:alpha val="29000"/>
            </a:srgbClr>
          </a:solidFill>
          <a:effectLst/>
        </p:spPr>
        <p:txBody>
          <a:bodyPr wrap="square" rtlCol="0">
            <a:spAutoFit/>
          </a:bodyPr>
          <a:lstStyle/>
          <a:p>
            <a:r>
              <a:rPr lang="es-ES" b="1" dirty="0" smtClean="0"/>
              <a:t>3 GHz Single-Cell Cavity</a:t>
            </a:r>
            <a:endParaRPr lang="es-ES" b="1" dirty="0"/>
          </a:p>
        </p:txBody>
      </p:sp>
      <p:sp>
        <p:nvSpPr>
          <p:cNvPr id="22" name="Rettangolo 21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Titolo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high gradient study program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9043" y="2928934"/>
            <a:ext cx="5329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CasellaDiTesto 25"/>
          <p:cNvSpPr txBox="1"/>
          <p:nvPr/>
        </p:nvSpPr>
        <p:spPr>
          <a:xfrm>
            <a:off x="3786150" y="6211669"/>
            <a:ext cx="521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i="1" dirty="0" smtClean="0"/>
              <a:t>A New Local Field Quantity Describing the High Gradient Limit of Acc. Structures</a:t>
            </a:r>
            <a:r>
              <a:rPr lang="es-ES" sz="1200" dirty="0" smtClean="0"/>
              <a:t>,  A. Grudiev, S. Calatroni, and W. Wuensch, Phys.Rev. Accel. Beams (2009) 102001</a:t>
            </a:r>
            <a:endParaRPr lang="es-ES" dirty="0"/>
          </a:p>
        </p:txBody>
      </p:sp>
      <p:pic>
        <p:nvPicPr>
          <p:cNvPr id="27" name="Picture 14" descr="scale_CLIC.bmp"/>
          <p:cNvPicPr>
            <a:picLocks noChangeAspect="1"/>
          </p:cNvPicPr>
          <p:nvPr/>
        </p:nvPicPr>
        <p:blipFill>
          <a:blip r:embed="rId5"/>
          <a:srcRect b="64000"/>
          <a:stretch>
            <a:fillRect/>
          </a:stretch>
        </p:blipFill>
        <p:spPr bwMode="auto">
          <a:xfrm>
            <a:off x="20667" y="5286388"/>
            <a:ext cx="3694077" cy="71438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sp>
        <p:nvSpPr>
          <p:cNvPr id="28" name="Rettangolo 27"/>
          <p:cNvSpPr/>
          <p:nvPr/>
        </p:nvSpPr>
        <p:spPr>
          <a:xfrm>
            <a:off x="285720" y="4643446"/>
            <a:ext cx="3214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H" sz="1600" i="1" dirty="0" smtClean="0">
                <a:latin typeface="Calibri" pitchFamily="34" charset="0"/>
              </a:rPr>
              <a:t>The square </a:t>
            </a:r>
            <a:r>
              <a:rPr lang="fr-CH" sz="1600" i="1" dirty="0" err="1" smtClean="0">
                <a:latin typeface="Calibri" pitchFamily="34" charset="0"/>
              </a:rPr>
              <a:t>root</a:t>
            </a:r>
            <a:r>
              <a:rPr lang="fr-CH" sz="1600" i="1" dirty="0" smtClean="0">
                <a:latin typeface="Calibri" pitchFamily="34" charset="0"/>
              </a:rPr>
              <a:t> of S</a:t>
            </a:r>
            <a:r>
              <a:rPr lang="fr-CH" sz="1600" i="1" baseline="-25000" dirty="0" smtClean="0">
                <a:latin typeface="Calibri" pitchFamily="34" charset="0"/>
              </a:rPr>
              <a:t>C</a:t>
            </a:r>
            <a:r>
              <a:rPr lang="fr-CH" sz="1600" i="1" dirty="0" smtClean="0">
                <a:latin typeface="Calibri" pitchFamily="34" charset="0"/>
              </a:rPr>
              <a:t> </a:t>
            </a:r>
            <a:r>
              <a:rPr lang="fr-CH" sz="1600" i="1" dirty="0" err="1" smtClean="0">
                <a:latin typeface="Calibri" pitchFamily="34" charset="0"/>
              </a:rPr>
              <a:t>scaled</a:t>
            </a:r>
            <a:r>
              <a:rPr lang="fr-CH" sz="1600" i="1" dirty="0" smtClean="0">
                <a:latin typeface="Calibri" pitchFamily="34" charset="0"/>
              </a:rPr>
              <a:t> to </a:t>
            </a:r>
          </a:p>
          <a:p>
            <a:pPr algn="ctr"/>
            <a:r>
              <a:rPr lang="fr-CH" sz="1600" i="1" dirty="0" err="1" smtClean="0">
                <a:latin typeface="Calibri" pitchFamily="34" charset="0"/>
              </a:rPr>
              <a:t>t</a:t>
            </a:r>
            <a:r>
              <a:rPr lang="fr-CH" sz="1600" i="1" baseline="-25000" dirty="0" err="1" smtClean="0">
                <a:latin typeface="Calibri" pitchFamily="34" charset="0"/>
              </a:rPr>
              <a:t>pulse</a:t>
            </a:r>
            <a:r>
              <a:rPr lang="fr-CH" sz="1600" i="1" dirty="0" smtClean="0">
                <a:latin typeface="Calibri" pitchFamily="34" charset="0"/>
              </a:rPr>
              <a:t> =</a:t>
            </a:r>
            <a:r>
              <a:rPr lang="fr-CH" sz="1600" b="1" i="1" dirty="0" smtClean="0">
                <a:latin typeface="Calibri" pitchFamily="34" charset="0"/>
              </a:rPr>
              <a:t>200 ns </a:t>
            </a:r>
            <a:r>
              <a:rPr lang="fr-CH" sz="1600" i="1" dirty="0" smtClean="0">
                <a:latin typeface="Calibri" pitchFamily="34" charset="0"/>
              </a:rPr>
              <a:t>and BDR=</a:t>
            </a:r>
            <a:r>
              <a:rPr lang="fr-CH" sz="1600" b="1" i="1" dirty="0" smtClean="0">
                <a:latin typeface="Calibri" pitchFamily="34" charset="0"/>
              </a:rPr>
              <a:t>10</a:t>
            </a:r>
            <a:r>
              <a:rPr lang="fr-CH" sz="1600" b="1" i="1" baseline="30000" dirty="0" smtClean="0">
                <a:latin typeface="Calibri" pitchFamily="34" charset="0"/>
              </a:rPr>
              <a:t>-6 </a:t>
            </a:r>
            <a:r>
              <a:rPr lang="fr-CH" sz="1600" b="1" i="1" dirty="0" err="1" smtClean="0">
                <a:latin typeface="Calibri" pitchFamily="34" charset="0"/>
              </a:rPr>
              <a:t>bbp</a:t>
            </a:r>
            <a:r>
              <a:rPr lang="fr-CH" sz="1600" b="1" i="1" dirty="0" smtClean="0">
                <a:latin typeface="Calibri" pitchFamily="34" charset="0"/>
              </a:rPr>
              <a:t>/m: </a:t>
            </a:r>
            <a:endParaRPr lang="en-US" sz="16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/>
          <a:srcRect l="35693" t="1975" r="20370" b="19318"/>
          <a:stretch>
            <a:fillRect/>
          </a:stretch>
        </p:blipFill>
        <p:spPr bwMode="auto">
          <a:xfrm>
            <a:off x="642910" y="1357298"/>
            <a:ext cx="2548806" cy="1928826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10" name="CasellaDiTesto 9"/>
          <p:cNvSpPr txBox="1"/>
          <p:nvPr/>
        </p:nvSpPr>
        <p:spPr>
          <a:xfrm>
            <a:off x="3214678" y="1785926"/>
            <a:ext cx="592935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smtClean="0"/>
              <a:t>Preliminary high-power test performed in Feb 2010 at CTF3</a:t>
            </a:r>
          </a:p>
          <a:p>
            <a:endParaRPr lang="es-ES" sz="500" dirty="0" smtClean="0"/>
          </a:p>
          <a:p>
            <a:r>
              <a:rPr lang="es-ES" dirty="0" smtClean="0">
                <a:sym typeface="Wingdings" pitchFamily="2" charset="2"/>
              </a:rPr>
              <a:t>  max. acc. gradient reached: 55 MV/m (E</a:t>
            </a:r>
            <a:r>
              <a:rPr lang="es-ES" baseline="30000" dirty="0" smtClean="0">
                <a:sym typeface="Wingdings" pitchFamily="2" charset="2"/>
              </a:rPr>
              <a:t>max</a:t>
            </a:r>
            <a:r>
              <a:rPr lang="es-ES" dirty="0" smtClean="0">
                <a:sym typeface="Wingdings" pitchFamily="2" charset="2"/>
              </a:rPr>
              <a:t> = 350 MV/m)</a:t>
            </a:r>
            <a:endParaRPr lang="es-ES" dirty="0" smtClean="0"/>
          </a:p>
          <a:p>
            <a:r>
              <a:rPr lang="es-ES" dirty="0" smtClean="0">
                <a:sym typeface="Wingdings" pitchFamily="2" charset="2"/>
              </a:rPr>
              <a:t>  preliminary results are consistent with other experiments</a:t>
            </a:r>
            <a:endParaRPr lang="es-ES" dirty="0" smtClean="0"/>
          </a:p>
        </p:txBody>
      </p:sp>
      <p:sp>
        <p:nvSpPr>
          <p:cNvPr id="19" name="CasellaDiTesto 18"/>
          <p:cNvSpPr txBox="1"/>
          <p:nvPr/>
        </p:nvSpPr>
        <p:spPr>
          <a:xfrm>
            <a:off x="3214678" y="1357298"/>
            <a:ext cx="2500330" cy="369332"/>
          </a:xfrm>
          <a:prstGeom prst="rect">
            <a:avLst/>
          </a:prstGeom>
          <a:solidFill>
            <a:srgbClr val="FFFF00">
              <a:alpha val="29000"/>
            </a:srgbClr>
          </a:solidFill>
          <a:effectLst/>
        </p:spPr>
        <p:txBody>
          <a:bodyPr wrap="square" rtlCol="0">
            <a:spAutoFit/>
          </a:bodyPr>
          <a:lstStyle/>
          <a:p>
            <a:r>
              <a:rPr lang="es-ES" b="1" dirty="0" smtClean="0"/>
              <a:t>3 GHz Single-Cell Cavity</a:t>
            </a:r>
            <a:endParaRPr lang="es-ES" b="1" dirty="0"/>
          </a:p>
        </p:txBody>
      </p:sp>
      <p:sp>
        <p:nvSpPr>
          <p:cNvPr id="22" name="Rettangolo 21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Titolo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high gradient study program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9043" y="2928934"/>
            <a:ext cx="5329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CasellaDiTesto 25"/>
          <p:cNvSpPr txBox="1"/>
          <p:nvPr/>
        </p:nvSpPr>
        <p:spPr>
          <a:xfrm>
            <a:off x="3786150" y="6211669"/>
            <a:ext cx="521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i="1" dirty="0" smtClean="0"/>
              <a:t>A New Local Field Quantity Describing the High Gradient Limit of Acc. Structures</a:t>
            </a:r>
            <a:r>
              <a:rPr lang="es-ES" sz="1200" dirty="0" smtClean="0"/>
              <a:t>,  A. Grudiev, S. Calatroni, and W. Wuensch, Phys.Rev. Accel. Beams (2009) 102001</a:t>
            </a:r>
            <a:endParaRPr lang="es-ES" dirty="0"/>
          </a:p>
        </p:txBody>
      </p:sp>
      <p:sp>
        <p:nvSpPr>
          <p:cNvPr id="12" name="Rounded Rectangle 12"/>
          <p:cNvSpPr>
            <a:spLocks noChangeArrowheads="1"/>
          </p:cNvSpPr>
          <p:nvPr/>
        </p:nvSpPr>
        <p:spPr bwMode="auto">
          <a:xfrm>
            <a:off x="4286248" y="4286257"/>
            <a:ext cx="4392613" cy="357190"/>
          </a:xfrm>
          <a:prstGeom prst="roundRect">
            <a:avLst>
              <a:gd name="adj" fmla="val 16667"/>
            </a:avLst>
          </a:prstGeom>
          <a:solidFill>
            <a:srgbClr val="FFFF00">
              <a:alpha val="42000"/>
            </a:srgbClr>
          </a:solidFill>
          <a:ln w="57150"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/>
          <a:srcRect l="35693" t="1975" r="20370" b="19318"/>
          <a:stretch>
            <a:fillRect/>
          </a:stretch>
        </p:blipFill>
        <p:spPr bwMode="auto">
          <a:xfrm>
            <a:off x="642910" y="1357298"/>
            <a:ext cx="2548806" cy="1928826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10" name="CasellaDiTesto 9"/>
          <p:cNvSpPr txBox="1"/>
          <p:nvPr/>
        </p:nvSpPr>
        <p:spPr>
          <a:xfrm>
            <a:off x="3214678" y="1785926"/>
            <a:ext cx="592935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smtClean="0"/>
              <a:t>Preliminary high-power test performed in Feb 2010 at CTF3</a:t>
            </a:r>
          </a:p>
          <a:p>
            <a:endParaRPr lang="es-ES" sz="500" dirty="0" smtClean="0"/>
          </a:p>
          <a:p>
            <a:r>
              <a:rPr lang="es-ES" dirty="0" smtClean="0">
                <a:sym typeface="Wingdings" pitchFamily="2" charset="2"/>
              </a:rPr>
              <a:t>  max. acc. gradient reached: 55 MV/m (E</a:t>
            </a:r>
            <a:r>
              <a:rPr lang="es-ES" baseline="30000" dirty="0" smtClean="0">
                <a:sym typeface="Wingdings" pitchFamily="2" charset="2"/>
              </a:rPr>
              <a:t>max</a:t>
            </a:r>
            <a:r>
              <a:rPr lang="es-ES" dirty="0" smtClean="0">
                <a:sym typeface="Wingdings" pitchFamily="2" charset="2"/>
              </a:rPr>
              <a:t> = 350 MV/m)</a:t>
            </a:r>
            <a:endParaRPr lang="es-ES" dirty="0" smtClean="0"/>
          </a:p>
          <a:p>
            <a:r>
              <a:rPr lang="es-ES" dirty="0" smtClean="0">
                <a:sym typeface="Wingdings" pitchFamily="2" charset="2"/>
              </a:rPr>
              <a:t>  preliminary results are consistent with other experiments</a:t>
            </a:r>
            <a:endParaRPr lang="es-ES" dirty="0" smtClean="0"/>
          </a:p>
        </p:txBody>
      </p:sp>
      <p:sp>
        <p:nvSpPr>
          <p:cNvPr id="19" name="CasellaDiTesto 18"/>
          <p:cNvSpPr txBox="1"/>
          <p:nvPr/>
        </p:nvSpPr>
        <p:spPr>
          <a:xfrm>
            <a:off x="3214678" y="1357298"/>
            <a:ext cx="2500330" cy="369332"/>
          </a:xfrm>
          <a:prstGeom prst="rect">
            <a:avLst/>
          </a:prstGeom>
          <a:solidFill>
            <a:srgbClr val="FFFF00">
              <a:alpha val="29000"/>
            </a:srgbClr>
          </a:solidFill>
          <a:effectLst/>
        </p:spPr>
        <p:txBody>
          <a:bodyPr wrap="square" rtlCol="0">
            <a:spAutoFit/>
          </a:bodyPr>
          <a:lstStyle/>
          <a:p>
            <a:r>
              <a:rPr lang="es-ES" b="1" dirty="0" smtClean="0"/>
              <a:t>3 GHz Single-Cell Cavity</a:t>
            </a:r>
            <a:endParaRPr lang="es-ES" b="1" dirty="0"/>
          </a:p>
        </p:txBody>
      </p:sp>
      <p:sp>
        <p:nvSpPr>
          <p:cNvPr id="22" name="Rettangolo 21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Titolo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high gradient study program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9043" y="2928934"/>
            <a:ext cx="5329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CasellaDiTesto 25"/>
          <p:cNvSpPr txBox="1"/>
          <p:nvPr/>
        </p:nvSpPr>
        <p:spPr>
          <a:xfrm>
            <a:off x="3786150" y="6211669"/>
            <a:ext cx="521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i="1" dirty="0" smtClean="0"/>
              <a:t>A New Local Field Quantity Describing the High Gradient Limit of Acc. Structures</a:t>
            </a:r>
            <a:r>
              <a:rPr lang="es-ES" sz="1200" dirty="0" smtClean="0"/>
              <a:t>,  A. Grudiev, S. Calatroni, and W. Wuensch, Phys.Rev. Accel. Beams (2009) 102001</a:t>
            </a:r>
            <a:endParaRPr lang="es-ES" dirty="0"/>
          </a:p>
        </p:txBody>
      </p:sp>
      <p:sp>
        <p:nvSpPr>
          <p:cNvPr id="12" name="Rounded Rectangle 12"/>
          <p:cNvSpPr>
            <a:spLocks noChangeArrowheads="1"/>
          </p:cNvSpPr>
          <p:nvPr/>
        </p:nvSpPr>
        <p:spPr bwMode="auto">
          <a:xfrm>
            <a:off x="4286248" y="4286257"/>
            <a:ext cx="4392613" cy="357190"/>
          </a:xfrm>
          <a:prstGeom prst="roundRect">
            <a:avLst>
              <a:gd name="adj" fmla="val 16667"/>
            </a:avLst>
          </a:prstGeom>
          <a:solidFill>
            <a:srgbClr val="FFFF00">
              <a:alpha val="42000"/>
            </a:srgbClr>
          </a:solidFill>
          <a:ln w="57150"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71472" y="6274378"/>
            <a:ext cx="2518062" cy="369332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i="1" dirty="0" smtClean="0"/>
              <a:t>to be high power tested!</a:t>
            </a:r>
            <a:endParaRPr lang="es-E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4357686" y="1500174"/>
            <a:ext cx="2643206" cy="646331"/>
          </a:xfrm>
          <a:prstGeom prst="rect">
            <a:avLst/>
          </a:prstGeom>
          <a:solidFill>
            <a:srgbClr val="FFFF00">
              <a:alpha val="29000"/>
            </a:srgbClr>
          </a:solidFill>
          <a:effectLst/>
        </p:spPr>
        <p:txBody>
          <a:bodyPr wrap="square" rtlCol="0">
            <a:spAutoFit/>
          </a:bodyPr>
          <a:lstStyle/>
          <a:p>
            <a:r>
              <a:rPr lang="es-ES" b="1" dirty="0" smtClean="0"/>
              <a:t>5.7 GHz  Single-Cell Cavity with tuning ring</a:t>
            </a:r>
            <a:endParaRPr lang="es-ES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643306" y="5286388"/>
            <a:ext cx="214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i="1" dirty="0" smtClean="0"/>
              <a:t>under construction…</a:t>
            </a:r>
          </a:p>
        </p:txBody>
      </p:sp>
      <p:pic>
        <p:nvPicPr>
          <p:cNvPr id="12" name="Picture 5" descr="C:\RosSaNa\RoSSaNa_C\CeRn_TeRa\ImAgEs\Cband img\CBandPics\RIMG0492.JPG"/>
          <p:cNvPicPr>
            <a:picLocks noChangeAspect="1" noChangeArrowheads="1"/>
          </p:cNvPicPr>
          <p:nvPr/>
        </p:nvPicPr>
        <p:blipFill>
          <a:blip r:embed="rId3" cstate="print">
            <a:lum bright="24000" contrast="21000"/>
          </a:blip>
          <a:srcRect/>
          <a:stretch>
            <a:fillRect/>
          </a:stretch>
        </p:blipFill>
        <p:spPr bwMode="auto">
          <a:xfrm>
            <a:off x="1357290" y="1500174"/>
            <a:ext cx="3048021" cy="228601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4" descr="assembl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14346" y="2786058"/>
            <a:ext cx="3357554" cy="2462205"/>
          </a:xfrm>
          <a:prstGeom prst="rect">
            <a:avLst/>
          </a:prstGeom>
          <a:ln>
            <a:noFill/>
          </a:ln>
        </p:spPr>
      </p:pic>
      <p:sp>
        <p:nvSpPr>
          <p:cNvPr id="13" name="CasellaDiTesto 12"/>
          <p:cNvSpPr txBox="1"/>
          <p:nvPr/>
        </p:nvSpPr>
        <p:spPr>
          <a:xfrm>
            <a:off x="4429124" y="2211165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smtClean="0"/>
              <a:t>Waiting for low power measurement and tuning 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643306" y="4572008"/>
            <a:ext cx="2643206" cy="646331"/>
          </a:xfrm>
          <a:prstGeom prst="rect">
            <a:avLst/>
          </a:prstGeom>
          <a:solidFill>
            <a:srgbClr val="FFFF00">
              <a:alpha val="29000"/>
            </a:srgbClr>
          </a:solidFill>
          <a:effectLst/>
        </p:spPr>
        <p:txBody>
          <a:bodyPr wrap="square" rtlCol="0">
            <a:spAutoFit/>
          </a:bodyPr>
          <a:lstStyle/>
          <a:p>
            <a:r>
              <a:rPr lang="es-ES" b="1" dirty="0" smtClean="0"/>
              <a:t>5.7 GHz  Single-Cell Cavity without tuning ring</a:t>
            </a:r>
            <a:endParaRPr lang="es-ES" b="1" dirty="0"/>
          </a:p>
        </p:txBody>
      </p:sp>
      <p:sp>
        <p:nvSpPr>
          <p:cNvPr id="16" name="Rettangolo 15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Titolo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high gradient study program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071538" y="6072206"/>
            <a:ext cx="2518062" cy="369332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i="1" dirty="0" smtClean="0"/>
              <a:t>to be high power tested!</a:t>
            </a:r>
            <a:endParaRPr lang="es-E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s-ES" dirty="0" smtClean="0"/>
              <a:t>Cyclinac is a good machine for hadrontherapy…</a:t>
            </a:r>
          </a:p>
          <a:p>
            <a:pPr>
              <a:buNone/>
            </a:pPr>
            <a:endParaRPr lang="es-ES" dirty="0" smtClean="0"/>
          </a:p>
          <a:p>
            <a:pPr lvl="1">
              <a:buFont typeface="Wingdings" pitchFamily="2" charset="2"/>
              <a:buChar char="ü"/>
            </a:pPr>
            <a:r>
              <a:rPr lang="it-IT" sz="2500" i="1" dirty="0" smtClean="0">
                <a:sym typeface="Wingdings" pitchFamily="2" charset="2"/>
              </a:rPr>
              <a:t>High </a:t>
            </a:r>
            <a:r>
              <a:rPr lang="it-IT" sz="2500" i="1" dirty="0" err="1" smtClean="0">
                <a:sym typeface="Wingdings" pitchFamily="2" charset="2"/>
              </a:rPr>
              <a:t>Repetition</a:t>
            </a:r>
            <a:r>
              <a:rPr lang="it-IT" sz="2500" i="1" dirty="0" smtClean="0">
                <a:sym typeface="Wingdings" pitchFamily="2" charset="2"/>
              </a:rPr>
              <a:t> Rate : 300 Hz</a:t>
            </a:r>
            <a:r>
              <a:rPr lang="it-IT" sz="2500" i="1" dirty="0" smtClean="0"/>
              <a:t>  </a:t>
            </a:r>
            <a:r>
              <a:rPr lang="it-IT" sz="2500" i="1" dirty="0" smtClean="0">
                <a:sym typeface="Wingdings" pitchFamily="2" charset="2"/>
              </a:rPr>
              <a:t>  </a:t>
            </a:r>
            <a:r>
              <a:rPr lang="it-IT" sz="2500" i="1" dirty="0" err="1" smtClean="0"/>
              <a:t>tumor</a:t>
            </a:r>
            <a:r>
              <a:rPr lang="it-IT" sz="2500" i="1" dirty="0" smtClean="0"/>
              <a:t> </a:t>
            </a:r>
            <a:r>
              <a:rPr lang="it-IT" sz="2500" i="1" dirty="0" err="1" smtClean="0"/>
              <a:t>multipainting</a:t>
            </a:r>
            <a:endParaRPr lang="it-IT" sz="2500" i="1" dirty="0" smtClean="0">
              <a:sym typeface="Wingdings" pitchFamily="2" charset="2"/>
            </a:endParaRPr>
          </a:p>
          <a:p>
            <a:pPr lvl="1">
              <a:buFont typeface="Wingdings" pitchFamily="2" charset="2"/>
              <a:buChar char="ü"/>
            </a:pPr>
            <a:r>
              <a:rPr lang="it-IT" sz="2500" i="1" dirty="0" smtClean="0"/>
              <a:t>Total </a:t>
            </a:r>
            <a:r>
              <a:rPr lang="it-IT" sz="2500" i="1" dirty="0" err="1" smtClean="0"/>
              <a:t>power</a:t>
            </a:r>
            <a:r>
              <a:rPr lang="it-IT" sz="2500" i="1" dirty="0" smtClean="0"/>
              <a:t> </a:t>
            </a:r>
            <a:r>
              <a:rPr lang="it-IT" sz="2500" i="1" dirty="0" err="1" smtClean="0"/>
              <a:t>consumption</a:t>
            </a:r>
            <a:r>
              <a:rPr lang="it-IT" sz="2500" i="1" dirty="0" smtClean="0"/>
              <a:t> ~ 800 kW  </a:t>
            </a:r>
            <a:r>
              <a:rPr lang="it-IT" sz="2500" i="1" dirty="0" smtClean="0">
                <a:sym typeface="Wingdings" pitchFamily="2" charset="2"/>
              </a:rPr>
              <a:t>  </a:t>
            </a:r>
            <a:r>
              <a:rPr lang="it-IT" sz="2500" i="1" dirty="0" err="1" smtClean="0">
                <a:sym typeface="Wingdings" pitchFamily="2" charset="2"/>
              </a:rPr>
              <a:t>reduced</a:t>
            </a:r>
            <a:r>
              <a:rPr lang="it-IT" sz="2500" i="1" dirty="0" smtClean="0">
                <a:sym typeface="Wingdings" pitchFamily="2" charset="2"/>
              </a:rPr>
              <a:t> </a:t>
            </a:r>
            <a:r>
              <a:rPr lang="it-IT" sz="2500" i="1" dirty="0" err="1" smtClean="0">
                <a:sym typeface="Wingdings" pitchFamily="2" charset="2"/>
              </a:rPr>
              <a:t>costs</a:t>
            </a:r>
            <a:endParaRPr lang="it-IT" sz="2500" i="1" dirty="0" smtClean="0"/>
          </a:p>
          <a:p>
            <a:pPr lvl="1">
              <a:buFont typeface="Wingdings" pitchFamily="2" charset="2"/>
              <a:buChar char="ü"/>
            </a:pPr>
            <a:r>
              <a:rPr lang="it-IT" sz="2500" i="1" dirty="0" smtClean="0"/>
              <a:t>Fast </a:t>
            </a:r>
            <a:r>
              <a:rPr lang="it-IT" sz="2500" i="1" dirty="0" err="1" smtClean="0"/>
              <a:t>active</a:t>
            </a:r>
            <a:r>
              <a:rPr lang="it-IT" sz="2500" i="1" dirty="0" smtClean="0"/>
              <a:t> </a:t>
            </a:r>
            <a:r>
              <a:rPr lang="it-IT" sz="2500" i="1" dirty="0" err="1" smtClean="0"/>
              <a:t>energy</a:t>
            </a:r>
            <a:r>
              <a:rPr lang="it-IT" sz="2500" i="1" dirty="0" smtClean="0"/>
              <a:t> </a:t>
            </a:r>
            <a:r>
              <a:rPr lang="it-IT" sz="2500" i="1" dirty="0" err="1" smtClean="0"/>
              <a:t>modulation</a:t>
            </a:r>
            <a:r>
              <a:rPr lang="it-IT" sz="2500" i="1" dirty="0" smtClean="0"/>
              <a:t>  </a:t>
            </a:r>
            <a:r>
              <a:rPr lang="it-IT" sz="2500" i="1" dirty="0" smtClean="0">
                <a:sym typeface="Wingdings" pitchFamily="2" charset="2"/>
              </a:rPr>
              <a:t>  </a:t>
            </a:r>
            <a:r>
              <a:rPr lang="it-IT" sz="2500" i="1" dirty="0" err="1" smtClean="0">
                <a:sym typeface="Wingdings" pitchFamily="2" charset="2"/>
              </a:rPr>
              <a:t>moving</a:t>
            </a:r>
            <a:r>
              <a:rPr lang="it-IT" sz="2500" i="1" dirty="0" smtClean="0">
                <a:sym typeface="Wingdings" pitchFamily="2" charset="2"/>
              </a:rPr>
              <a:t> </a:t>
            </a:r>
            <a:r>
              <a:rPr lang="it-IT" sz="2500" i="1" dirty="0" err="1" smtClean="0">
                <a:sym typeface="Wingdings" pitchFamily="2" charset="2"/>
              </a:rPr>
              <a:t>organs</a:t>
            </a:r>
            <a:endParaRPr lang="it-IT" sz="2500" i="1" dirty="0" smtClean="0"/>
          </a:p>
          <a:p>
            <a:pPr lvl="1">
              <a:buFont typeface="Wingdings" pitchFamily="2" charset="2"/>
              <a:buChar char="ü"/>
            </a:pPr>
            <a:r>
              <a:rPr lang="it-IT" sz="2500" i="1" dirty="0" smtClean="0"/>
              <a:t>High </a:t>
            </a:r>
            <a:r>
              <a:rPr lang="it-IT" sz="2500" i="1" dirty="0" err="1" smtClean="0"/>
              <a:t>Accelerating</a:t>
            </a:r>
            <a:r>
              <a:rPr lang="it-IT" sz="2500" i="1" dirty="0" smtClean="0"/>
              <a:t> </a:t>
            </a:r>
            <a:r>
              <a:rPr lang="it-IT" sz="2500" i="1" dirty="0" err="1" smtClean="0"/>
              <a:t>Gradients</a:t>
            </a:r>
            <a:r>
              <a:rPr lang="it-IT" sz="2500" i="1" dirty="0" smtClean="0"/>
              <a:t>  </a:t>
            </a:r>
            <a:r>
              <a:rPr lang="it-IT" sz="2500" i="1" dirty="0" smtClean="0">
                <a:sym typeface="Wingdings" pitchFamily="2" charset="2"/>
              </a:rPr>
              <a:t>  </a:t>
            </a:r>
            <a:r>
              <a:rPr lang="it-IT" sz="2500" i="1" dirty="0" err="1" smtClean="0">
                <a:sym typeface="Wingdings" pitchFamily="2" charset="2"/>
              </a:rPr>
              <a:t>reduced</a:t>
            </a:r>
            <a:r>
              <a:rPr lang="it-IT" sz="2500" i="1" dirty="0" smtClean="0">
                <a:sym typeface="Wingdings" pitchFamily="2" charset="2"/>
              </a:rPr>
              <a:t> </a:t>
            </a:r>
            <a:r>
              <a:rPr lang="it-IT" sz="2500" i="1" dirty="0" err="1" smtClean="0">
                <a:sym typeface="Wingdings" pitchFamily="2" charset="2"/>
              </a:rPr>
              <a:t>size</a:t>
            </a:r>
            <a:endParaRPr lang="it-IT" sz="2500" i="1" dirty="0" smtClean="0">
              <a:sym typeface="Wingdings" pitchFamily="2" charset="2"/>
            </a:endParaRP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A lot to do…</a:t>
            </a:r>
          </a:p>
          <a:p>
            <a:pPr>
              <a:buNone/>
            </a:pPr>
            <a:endParaRPr lang="es-ES" dirty="0" smtClean="0"/>
          </a:p>
          <a:p>
            <a:pPr lvl="1"/>
            <a:r>
              <a:rPr lang="es-ES" dirty="0" smtClean="0"/>
              <a:t>Comparison between linac designs in S-, C- and X-band</a:t>
            </a:r>
          </a:p>
          <a:p>
            <a:pPr lvl="1">
              <a:buNone/>
            </a:pPr>
            <a:endParaRPr lang="es-ES" dirty="0" smtClean="0"/>
          </a:p>
          <a:p>
            <a:pPr lvl="1"/>
            <a:r>
              <a:rPr lang="es-ES" dirty="0" smtClean="0"/>
              <a:t>High Gradient Study Program: </a:t>
            </a:r>
          </a:p>
          <a:p>
            <a:pPr lvl="2">
              <a:buFontTx/>
              <a:buChar char="-"/>
            </a:pPr>
            <a:r>
              <a:rPr lang="es-ES" dirty="0" smtClean="0"/>
              <a:t>Some single-cell cavities (S- and C- band) to be high-power tested</a:t>
            </a:r>
          </a:p>
          <a:p>
            <a:pPr lvl="2">
              <a:buFontTx/>
              <a:buChar char="-"/>
            </a:pPr>
            <a:r>
              <a:rPr lang="es-ES" dirty="0" smtClean="0"/>
              <a:t>An incoming high-frequency tank to be built and tested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Summary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I prepared a folder with docs: ask Higosan </a:t>
            </a:r>
            <a:endParaRPr lang="es-ES" dirty="0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Bibliography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 for your attention</a:t>
            </a:r>
            <a:endParaRPr lang="es-E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85720" y="6478809"/>
            <a:ext cx="8858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This work received funding from the Seventh Framework </a:t>
            </a:r>
            <a:r>
              <a:rPr lang="en-US" sz="1400" dirty="0" err="1" smtClean="0"/>
              <a:t>Programme</a:t>
            </a:r>
            <a:r>
              <a:rPr lang="en-US" sz="1400" dirty="0" smtClean="0"/>
              <a:t> [FP7/2007-2013] (grant agreement n215840-2).</a:t>
            </a:r>
            <a:endParaRPr lang="es-E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solidFill>
                  <a:schemeClr val="tx2"/>
                </a:solidFill>
              </a:rPr>
              <a:t>Requirements for a Hadrontherapy Accelerator</a:t>
            </a:r>
            <a:endParaRPr lang="es-ES" sz="3600" b="1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03433"/>
            <a:ext cx="82296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es-ES" sz="2400" dirty="0" smtClean="0"/>
              <a:t>should provide the best possible treatment to the patient:</a:t>
            </a:r>
          </a:p>
          <a:p>
            <a:pPr marL="514350" indent="-514350">
              <a:buNone/>
            </a:pPr>
            <a:r>
              <a:rPr lang="es-ES" sz="2400" dirty="0" smtClean="0"/>
              <a:t>        - </a:t>
            </a:r>
            <a:r>
              <a:rPr lang="es-ES" sz="2000" dirty="0" smtClean="0"/>
              <a:t>output energy, energy step, time for energy adjustment, repetition rate, intensity, beam quality, …</a:t>
            </a:r>
          </a:p>
          <a:p>
            <a:pPr marL="514350" indent="-514350">
              <a:buNone/>
            </a:pPr>
            <a:r>
              <a:rPr lang="es-ES" sz="2000" dirty="0" smtClean="0"/>
              <a:t>         </a:t>
            </a:r>
            <a:r>
              <a:rPr lang="es-ES" sz="2000" b="1" dirty="0" smtClean="0"/>
              <a:t>-</a:t>
            </a:r>
            <a:r>
              <a:rPr lang="es-ES" sz="2000" dirty="0" smtClean="0"/>
              <a:t> machine reliability</a:t>
            </a:r>
          </a:p>
          <a:p>
            <a:pPr>
              <a:buNone/>
            </a:pPr>
            <a:endParaRPr lang="es-ES" sz="2400" dirty="0"/>
          </a:p>
          <a:p>
            <a:pPr marL="457200" indent="-457200">
              <a:buAutoNum type="arabicParenR" startAt="2"/>
            </a:pPr>
            <a:r>
              <a:rPr lang="es-ES" sz="2400" dirty="0" smtClean="0"/>
              <a:t>in a sustainable facility (reduced operating cost):</a:t>
            </a:r>
          </a:p>
          <a:p>
            <a:pPr marL="457200" indent="-457200">
              <a:buNone/>
            </a:pPr>
            <a:r>
              <a:rPr lang="es-ES" sz="2400" dirty="0" smtClean="0"/>
              <a:t>	- </a:t>
            </a:r>
            <a:r>
              <a:rPr lang="es-ES" sz="2000" dirty="0" smtClean="0"/>
              <a:t>power requirement, maintenance, staff qualification</a:t>
            </a:r>
            <a:endParaRPr lang="es-ES" sz="2400" dirty="0" smtClean="0"/>
          </a:p>
          <a:p>
            <a:pPr marL="457200" indent="-457200">
              <a:buAutoNum type="arabicParenR" startAt="2"/>
            </a:pPr>
            <a:endParaRPr lang="es-ES" sz="2400" dirty="0" smtClean="0"/>
          </a:p>
          <a:p>
            <a:pPr marL="457200" indent="-457200">
              <a:buAutoNum type="arabicParenR" startAt="2"/>
            </a:pPr>
            <a:r>
              <a:rPr lang="es-ES" sz="2400" dirty="0" smtClean="0"/>
              <a:t>facilitating initial investment (reduced capital cost):</a:t>
            </a:r>
          </a:p>
          <a:p>
            <a:pPr marL="457200" indent="-457200">
              <a:buNone/>
            </a:pPr>
            <a:r>
              <a:rPr lang="es-ES" sz="2400" dirty="0" smtClean="0"/>
              <a:t>	- </a:t>
            </a:r>
            <a:r>
              <a:rPr lang="es-ES" sz="2200" dirty="0" smtClean="0"/>
              <a:t>machining, power sources, dimensions, …</a:t>
            </a:r>
            <a:endParaRPr lang="es-ES" sz="2400" dirty="0" smtClean="0"/>
          </a:p>
          <a:p>
            <a:pPr>
              <a:buNone/>
            </a:pPr>
            <a:r>
              <a:rPr lang="es-ES" sz="2400" dirty="0" smtClean="0"/>
              <a:t> </a:t>
            </a:r>
          </a:p>
          <a:p>
            <a:pPr>
              <a:buNone/>
            </a:pPr>
            <a:endParaRPr lang="es-ES" dirty="0"/>
          </a:p>
        </p:txBody>
      </p:sp>
      <p:sp>
        <p:nvSpPr>
          <p:cNvPr id="4" name="Figura a mano libera 3"/>
          <p:cNvSpPr/>
          <p:nvPr/>
        </p:nvSpPr>
        <p:spPr bwMode="auto">
          <a:xfrm>
            <a:off x="785786" y="1500174"/>
            <a:ext cx="7500990" cy="4572032"/>
          </a:xfrm>
          <a:custGeom>
            <a:avLst/>
            <a:gdLst>
              <a:gd name="connsiteX0" fmla="*/ 0 w 3200400"/>
              <a:gd name="connsiteY0" fmla="*/ 1965960 h 1965960"/>
              <a:gd name="connsiteX1" fmla="*/ 2453640 w 3200400"/>
              <a:gd name="connsiteY1" fmla="*/ 1600200 h 1965960"/>
              <a:gd name="connsiteX2" fmla="*/ 3200400 w 3200400"/>
              <a:gd name="connsiteY2" fmla="*/ 0 h 1965960"/>
              <a:gd name="connsiteX0" fmla="*/ 0 w 3200400"/>
              <a:gd name="connsiteY0" fmla="*/ 1965960 h 1965960"/>
              <a:gd name="connsiteX1" fmla="*/ 2453640 w 3200400"/>
              <a:gd name="connsiteY1" fmla="*/ 1600200 h 1965960"/>
              <a:gd name="connsiteX2" fmla="*/ 3200400 w 3200400"/>
              <a:gd name="connsiteY2" fmla="*/ 0 h 1965960"/>
              <a:gd name="connsiteX0" fmla="*/ 0 w 3328837"/>
              <a:gd name="connsiteY0" fmla="*/ 2241388 h 2241388"/>
              <a:gd name="connsiteX1" fmla="*/ 2453640 w 3328837"/>
              <a:gd name="connsiteY1" fmla="*/ 1875628 h 2241388"/>
              <a:gd name="connsiteX2" fmla="*/ 3200400 w 3328837"/>
              <a:gd name="connsiteY2" fmla="*/ 275428 h 2241388"/>
              <a:gd name="connsiteX3" fmla="*/ 3224262 w 3328837"/>
              <a:gd name="connsiteY3" fmla="*/ 223062 h 2241388"/>
              <a:gd name="connsiteX0" fmla="*/ 0 w 3328837"/>
              <a:gd name="connsiteY0" fmla="*/ 2241388 h 2241388"/>
              <a:gd name="connsiteX1" fmla="*/ 2453640 w 3328837"/>
              <a:gd name="connsiteY1" fmla="*/ 1875628 h 2241388"/>
              <a:gd name="connsiteX2" fmla="*/ 3200400 w 3328837"/>
              <a:gd name="connsiteY2" fmla="*/ 275428 h 2241388"/>
              <a:gd name="connsiteX3" fmla="*/ 3224262 w 3328837"/>
              <a:gd name="connsiteY3" fmla="*/ 223062 h 2241388"/>
              <a:gd name="connsiteX0" fmla="*/ 0 w 3328837"/>
              <a:gd name="connsiteY0" fmla="*/ 2003265 h 2551415"/>
              <a:gd name="connsiteX1" fmla="*/ 2453640 w 3328837"/>
              <a:gd name="connsiteY1" fmla="*/ 1637505 h 2551415"/>
              <a:gd name="connsiteX2" fmla="*/ 3200400 w 3328837"/>
              <a:gd name="connsiteY2" fmla="*/ 37305 h 2551415"/>
              <a:gd name="connsiteX3" fmla="*/ 3224262 w 3328837"/>
              <a:gd name="connsiteY3" fmla="*/ 1413675 h 2551415"/>
              <a:gd name="connsiteX0" fmla="*/ 0 w 3328837"/>
              <a:gd name="connsiteY0" fmla="*/ 2003265 h 2551415"/>
              <a:gd name="connsiteX1" fmla="*/ 2453640 w 3328837"/>
              <a:gd name="connsiteY1" fmla="*/ 1637505 h 2551415"/>
              <a:gd name="connsiteX2" fmla="*/ 3200400 w 3328837"/>
              <a:gd name="connsiteY2" fmla="*/ 37305 h 2551415"/>
              <a:gd name="connsiteX3" fmla="*/ 3224262 w 3328837"/>
              <a:gd name="connsiteY3" fmla="*/ 1413675 h 2551415"/>
              <a:gd name="connsiteX0" fmla="*/ 0 w 3328837"/>
              <a:gd name="connsiteY0" fmla="*/ 2003265 h 2003265"/>
              <a:gd name="connsiteX1" fmla="*/ 2453640 w 3328837"/>
              <a:gd name="connsiteY1" fmla="*/ 1637505 h 2003265"/>
              <a:gd name="connsiteX2" fmla="*/ 3200400 w 3328837"/>
              <a:gd name="connsiteY2" fmla="*/ 37305 h 2003265"/>
              <a:gd name="connsiteX3" fmla="*/ 3224262 w 3328837"/>
              <a:gd name="connsiteY3" fmla="*/ 1413675 h 2003265"/>
              <a:gd name="connsiteX0" fmla="*/ 0 w 3386970"/>
              <a:gd name="connsiteY0" fmla="*/ 1976276 h 1976276"/>
              <a:gd name="connsiteX1" fmla="*/ 2453640 w 3386970"/>
              <a:gd name="connsiteY1" fmla="*/ 1610516 h 1976276"/>
              <a:gd name="connsiteX2" fmla="*/ 3200400 w 3386970"/>
              <a:gd name="connsiteY2" fmla="*/ 10316 h 1976276"/>
              <a:gd name="connsiteX3" fmla="*/ 3386970 w 3386970"/>
              <a:gd name="connsiteY3" fmla="*/ 1672414 h 1976276"/>
              <a:gd name="connsiteX0" fmla="*/ 0 w 3386970"/>
              <a:gd name="connsiteY0" fmla="*/ 1976276 h 1976276"/>
              <a:gd name="connsiteX1" fmla="*/ 2453640 w 3386970"/>
              <a:gd name="connsiteY1" fmla="*/ 1610516 h 1976276"/>
              <a:gd name="connsiteX2" fmla="*/ 3200400 w 3386970"/>
              <a:gd name="connsiteY2" fmla="*/ 10316 h 1976276"/>
              <a:gd name="connsiteX3" fmla="*/ 3386970 w 3386970"/>
              <a:gd name="connsiteY3" fmla="*/ 1672414 h 1976276"/>
              <a:gd name="connsiteX0" fmla="*/ 0 w 3386970"/>
              <a:gd name="connsiteY0" fmla="*/ 1976276 h 1976276"/>
              <a:gd name="connsiteX1" fmla="*/ 2453640 w 3386970"/>
              <a:gd name="connsiteY1" fmla="*/ 1610516 h 1976276"/>
              <a:gd name="connsiteX2" fmla="*/ 3200400 w 3386970"/>
              <a:gd name="connsiteY2" fmla="*/ 10316 h 1976276"/>
              <a:gd name="connsiteX3" fmla="*/ 3386970 w 3386970"/>
              <a:gd name="connsiteY3" fmla="*/ 1672414 h 1976276"/>
              <a:gd name="connsiteX0" fmla="*/ 0 w 3386970"/>
              <a:gd name="connsiteY0" fmla="*/ 2047710 h 2172452"/>
              <a:gd name="connsiteX1" fmla="*/ 2453640 w 3386970"/>
              <a:gd name="connsiteY1" fmla="*/ 1681950 h 2172452"/>
              <a:gd name="connsiteX2" fmla="*/ 3200400 w 3386970"/>
              <a:gd name="connsiteY2" fmla="*/ 81750 h 2172452"/>
              <a:gd name="connsiteX3" fmla="*/ 3386970 w 3386970"/>
              <a:gd name="connsiteY3" fmla="*/ 2172452 h 217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6970" h="2172452">
                <a:moveTo>
                  <a:pt x="0" y="2047710"/>
                </a:moveTo>
                <a:cubicBezTo>
                  <a:pt x="960120" y="2028660"/>
                  <a:pt x="1920240" y="2009610"/>
                  <a:pt x="2453640" y="1681950"/>
                </a:cubicBezTo>
                <a:cubicBezTo>
                  <a:pt x="2987040" y="1354290"/>
                  <a:pt x="3044845" y="0"/>
                  <a:pt x="3200400" y="81750"/>
                </a:cubicBezTo>
                <a:cubicBezTo>
                  <a:pt x="3355955" y="163500"/>
                  <a:pt x="3355952" y="1950978"/>
                  <a:pt x="3386970" y="2172452"/>
                </a:cubicBezTo>
              </a:path>
            </a:pathLst>
          </a:custGeom>
          <a:ln w="57150">
            <a:solidFill>
              <a:srgbClr val="FF0000">
                <a:alpha val="11000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14288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000364" y="1285860"/>
            <a:ext cx="28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tx2"/>
                </a:solidFill>
              </a:rPr>
              <a:t>used for patient treatment!</a:t>
            </a:r>
            <a:endParaRPr lang="es-ES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Back-up slides</a:t>
            </a:r>
            <a:endParaRPr lang="es-ES" dirty="0"/>
          </a:p>
        </p:txBody>
      </p:sp>
      <p:grpSp>
        <p:nvGrpSpPr>
          <p:cNvPr id="15" name="Gruppo 14"/>
          <p:cNvGrpSpPr/>
          <p:nvPr/>
        </p:nvGrpSpPr>
        <p:grpSpPr>
          <a:xfrm>
            <a:off x="5429256" y="2643182"/>
            <a:ext cx="3196822" cy="3071815"/>
            <a:chOff x="4429115" y="2214554"/>
            <a:chExt cx="4196963" cy="3929071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2"/>
            <a:srcRect l="16968" t="7942" r="17249" b="49702"/>
            <a:stretch>
              <a:fillRect/>
            </a:stretch>
          </p:blipFill>
          <p:spPr bwMode="auto">
            <a:xfrm>
              <a:off x="4429115" y="2214554"/>
              <a:ext cx="4196963" cy="3929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Multiply 14"/>
            <p:cNvSpPr/>
            <p:nvPr/>
          </p:nvSpPr>
          <p:spPr bwMode="auto">
            <a:xfrm>
              <a:off x="7072313" y="5286375"/>
              <a:ext cx="285750" cy="285750"/>
            </a:xfrm>
            <a:prstGeom prst="mathMultiply">
              <a:avLst/>
            </a:prstGeom>
            <a:solidFill>
              <a:srgbClr val="FF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en-US" sz="2000">
                <a:solidFill>
                  <a:schemeClr val="folHlink"/>
                </a:solidFill>
              </a:endParaRPr>
            </a:p>
          </p:txBody>
        </p:sp>
        <p:sp>
          <p:nvSpPr>
            <p:cNvPr id="18" name="Multiply 15"/>
            <p:cNvSpPr/>
            <p:nvPr/>
          </p:nvSpPr>
          <p:spPr bwMode="auto">
            <a:xfrm>
              <a:off x="6715125" y="5429250"/>
              <a:ext cx="285750" cy="285750"/>
            </a:xfrm>
            <a:prstGeom prst="mathMultiply">
              <a:avLst/>
            </a:prstGeom>
            <a:solidFill>
              <a:srgbClr val="FF00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en-US" sz="2000">
                <a:solidFill>
                  <a:schemeClr val="folHlink"/>
                </a:solidFill>
              </a:endParaRPr>
            </a:p>
          </p:txBody>
        </p:sp>
        <p:sp>
          <p:nvSpPr>
            <p:cNvPr id="19" name="Multiply 16"/>
            <p:cNvSpPr/>
            <p:nvPr/>
          </p:nvSpPr>
          <p:spPr bwMode="auto">
            <a:xfrm>
              <a:off x="6643688" y="5500688"/>
              <a:ext cx="285750" cy="285750"/>
            </a:xfrm>
            <a:prstGeom prst="mathMultiply">
              <a:avLst/>
            </a:prstGeom>
            <a:solidFill>
              <a:schemeClr val="tx2">
                <a:lumMod val="60000"/>
                <a:lumOff val="4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en-US" sz="2000">
                <a:solidFill>
                  <a:schemeClr val="folHlink"/>
                </a:solidFill>
              </a:endParaRPr>
            </a:p>
          </p:txBody>
        </p:sp>
        <p:sp>
          <p:nvSpPr>
            <p:cNvPr id="20" name="Multiply 23"/>
            <p:cNvSpPr/>
            <p:nvPr/>
          </p:nvSpPr>
          <p:spPr bwMode="auto">
            <a:xfrm>
              <a:off x="4643438" y="2773363"/>
              <a:ext cx="285750" cy="285750"/>
            </a:xfrm>
            <a:prstGeom prst="mathMultiply">
              <a:avLst/>
            </a:prstGeom>
            <a:solidFill>
              <a:srgbClr val="FF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en-US" sz="2000">
                <a:solidFill>
                  <a:schemeClr val="folHlink"/>
                </a:solidFill>
              </a:endParaRPr>
            </a:p>
          </p:txBody>
        </p:sp>
        <p:sp>
          <p:nvSpPr>
            <p:cNvPr id="21" name="Multiply 24"/>
            <p:cNvSpPr/>
            <p:nvPr/>
          </p:nvSpPr>
          <p:spPr bwMode="auto">
            <a:xfrm>
              <a:off x="4643438" y="2416175"/>
              <a:ext cx="285750" cy="285750"/>
            </a:xfrm>
            <a:prstGeom prst="mathMultiply">
              <a:avLst/>
            </a:prstGeom>
            <a:solidFill>
              <a:schemeClr val="tx2">
                <a:lumMod val="60000"/>
                <a:lumOff val="4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en-US" sz="2000">
                <a:solidFill>
                  <a:schemeClr val="folHlink"/>
                </a:solidFill>
              </a:endParaRPr>
            </a:p>
          </p:txBody>
        </p:sp>
        <p:sp>
          <p:nvSpPr>
            <p:cNvPr id="22" name="Multiply 25"/>
            <p:cNvSpPr/>
            <p:nvPr/>
          </p:nvSpPr>
          <p:spPr bwMode="auto">
            <a:xfrm>
              <a:off x="4643438" y="3130550"/>
              <a:ext cx="285750" cy="285750"/>
            </a:xfrm>
            <a:prstGeom prst="mathMultiply">
              <a:avLst/>
            </a:prstGeom>
            <a:solidFill>
              <a:srgbClr val="FF00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en-US" sz="2000">
                <a:solidFill>
                  <a:schemeClr val="folHlink"/>
                </a:solidFill>
              </a:endParaRPr>
            </a:p>
          </p:txBody>
        </p:sp>
        <p:sp>
          <p:nvSpPr>
            <p:cNvPr id="23" name="TextBox 26"/>
            <p:cNvSpPr txBox="1"/>
            <p:nvPr/>
          </p:nvSpPr>
          <p:spPr bwMode="auto">
            <a:xfrm>
              <a:off x="4929188" y="2344738"/>
              <a:ext cx="81573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CH" b="1" dirty="0">
                  <a:solidFill>
                    <a:schemeClr val="tx2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max. E</a:t>
              </a:r>
              <a:endParaRPr lang="en-US" b="1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TextBox 27"/>
            <p:cNvSpPr txBox="1"/>
            <p:nvPr/>
          </p:nvSpPr>
          <p:spPr bwMode="auto">
            <a:xfrm>
              <a:off x="4929188" y="2701925"/>
              <a:ext cx="941387" cy="36988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CH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max. H</a:t>
              </a:r>
              <a:endPara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TextBox 28"/>
            <p:cNvSpPr txBox="1"/>
            <p:nvPr/>
          </p:nvSpPr>
          <p:spPr bwMode="auto">
            <a:xfrm>
              <a:off x="4929188" y="3059113"/>
              <a:ext cx="1012825" cy="36988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CH" b="1" dirty="0">
                  <a:solidFill>
                    <a:srgbClr val="FF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max. </a:t>
              </a:r>
              <a:r>
                <a:rPr lang="fr-CH" b="1" dirty="0" err="1">
                  <a:solidFill>
                    <a:srgbClr val="FF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fr-CH" b="1" baseline="-25000" dirty="0" err="1">
                  <a:solidFill>
                    <a:srgbClr val="FF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b="1" baseline="-250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6" name="CasellaDiTesto 25"/>
          <p:cNvSpPr txBox="1"/>
          <p:nvPr/>
        </p:nvSpPr>
        <p:spPr>
          <a:xfrm>
            <a:off x="1214414" y="2928934"/>
            <a:ext cx="2643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Maximum field values appear in the nose region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asellaDiTesto 3"/>
          <p:cNvSpPr txBox="1"/>
          <p:nvPr/>
        </p:nvSpPr>
        <p:spPr>
          <a:xfrm>
            <a:off x="1428728" y="2857496"/>
            <a:ext cx="4214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Figura: CABOTO </a:t>
            </a:r>
            <a:r>
              <a:rPr lang="es-ES" dirty="0" smtClean="0">
                <a:sym typeface="Wingdings" pitchFamily="2" charset="2"/>
              </a:rPr>
              <a:t> </a:t>
            </a:r>
            <a:r>
              <a:rPr lang="es-ES" dirty="0" smtClean="0"/>
              <a:t>linac + cyclotron;</a:t>
            </a:r>
          </a:p>
          <a:p>
            <a:r>
              <a:rPr lang="es-ES" dirty="0" smtClean="0"/>
              <a:t>Particles, energy range, beam intensity, linac length</a:t>
            </a:r>
            <a:endParaRPr lang="es-ES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138958" y="1142984"/>
            <a:ext cx="6005042" cy="369332"/>
          </a:xfrm>
          <a:prstGeom prst="rect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>
                <a:sym typeface="Wingdings" pitchFamily="2" charset="2"/>
              </a:rPr>
              <a:t>high-repetiton rate (hundreds of Hz) &lt;-&gt; tumour multipainting</a:t>
            </a:r>
            <a:endParaRPr lang="es-ES" dirty="0"/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/>
          <a:srcRect l="16719" t="6111" r="18255" b="15138"/>
          <a:stretch>
            <a:fillRect/>
          </a:stretch>
        </p:blipFill>
        <p:spPr bwMode="auto">
          <a:xfrm>
            <a:off x="5180015" y="3257550"/>
            <a:ext cx="396401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sellaDiTesto 6"/>
          <p:cNvSpPr txBox="1"/>
          <p:nvPr/>
        </p:nvSpPr>
        <p:spPr>
          <a:xfrm>
            <a:off x="5214942" y="3286124"/>
            <a:ext cx="34612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Side-Coupled Linac  (</a:t>
            </a:r>
            <a:r>
              <a:rPr lang="es-ES" sz="2000" dirty="0" smtClean="0">
                <a:solidFill>
                  <a:schemeClr val="bg1"/>
                </a:solidFill>
                <a:latin typeface="Symbol" pitchFamily="18" charset="2"/>
              </a:rPr>
              <a:t>p</a:t>
            </a:r>
            <a:r>
              <a:rPr lang="es-ES" sz="2000" dirty="0" smtClean="0">
                <a:solidFill>
                  <a:schemeClr val="bg1"/>
                </a:solidFill>
              </a:rPr>
              <a:t>/2 mode)</a:t>
            </a:r>
          </a:p>
          <a:p>
            <a:r>
              <a:rPr lang="es-ES" sz="2000" i="1" dirty="0">
                <a:solidFill>
                  <a:schemeClr val="bg1"/>
                </a:solidFill>
              </a:rPr>
              <a:t>s</a:t>
            </a:r>
            <a:r>
              <a:rPr lang="es-ES" sz="2000" i="1" dirty="0" smtClean="0">
                <a:solidFill>
                  <a:schemeClr val="bg1"/>
                </a:solidFill>
              </a:rPr>
              <a:t>tanding-wave structure</a:t>
            </a:r>
            <a:endParaRPr lang="es-ES" sz="2000" i="1" dirty="0">
              <a:solidFill>
                <a:schemeClr val="bg1"/>
              </a:solidFill>
            </a:endParaRPr>
          </a:p>
        </p:txBody>
      </p:sp>
      <p:cxnSp>
        <p:nvCxnSpPr>
          <p:cNvPr id="8" name="Connettore 2 7"/>
          <p:cNvCxnSpPr/>
          <p:nvPr/>
        </p:nvCxnSpPr>
        <p:spPr>
          <a:xfrm rot="10800000">
            <a:off x="6786578" y="5929330"/>
            <a:ext cx="357189" cy="2143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5429256" y="5786456"/>
            <a:ext cx="642943" cy="3571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rot="10800000">
            <a:off x="7000894" y="5357828"/>
            <a:ext cx="642941" cy="42862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7643866" y="5643578"/>
            <a:ext cx="1643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accelerating cell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7215206" y="6072206"/>
            <a:ext cx="1643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coupling cell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5143504" y="6143644"/>
            <a:ext cx="1643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</a:rPr>
              <a:t>BEAM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28596" y="1214422"/>
            <a:ext cx="3465436" cy="369332"/>
          </a:xfrm>
          <a:prstGeom prst="rect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>
                <a:sym typeface="Wingdings" pitchFamily="2" charset="2"/>
              </a:rPr>
              <a:t>high-frequency &lt;-&gt; short  structure</a:t>
            </a:r>
            <a:endParaRPr lang="es-ES" dirty="0"/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0" y="28572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TERA’s proposal: the cyclinac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CasellaDiTesto 18"/>
          <p:cNvSpPr txBox="1">
            <a:spLocks noChangeArrowheads="1"/>
          </p:cNvSpPr>
          <p:nvPr/>
        </p:nvSpPr>
        <p:spPr bwMode="auto">
          <a:xfrm>
            <a:off x="4857752" y="1681451"/>
            <a:ext cx="18573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400" b="1" i="1" u="sng" dirty="0" smtClean="0"/>
              <a:t>CABOTO </a:t>
            </a:r>
            <a:endParaRPr lang="it-IT" sz="2400" b="1" i="1" u="sng" dirty="0"/>
          </a:p>
        </p:txBody>
      </p:sp>
      <p:grpSp>
        <p:nvGrpSpPr>
          <p:cNvPr id="2" name="Gruppo 19"/>
          <p:cNvGrpSpPr>
            <a:grpSpLocks/>
          </p:cNvGrpSpPr>
          <p:nvPr/>
        </p:nvGrpSpPr>
        <p:grpSpPr bwMode="auto">
          <a:xfrm>
            <a:off x="1643063" y="1643050"/>
            <a:ext cx="2428871" cy="1214446"/>
            <a:chOff x="2714616" y="3000372"/>
            <a:chExt cx="1571636" cy="1868368"/>
          </a:xfrm>
        </p:grpSpPr>
        <p:grpSp>
          <p:nvGrpSpPr>
            <p:cNvPr id="3" name="Gruppo 14"/>
            <p:cNvGrpSpPr>
              <a:grpSpLocks/>
            </p:cNvGrpSpPr>
            <p:nvPr/>
          </p:nvGrpSpPr>
          <p:grpSpPr bwMode="auto">
            <a:xfrm>
              <a:off x="2714616" y="3000372"/>
              <a:ext cx="1571636" cy="994350"/>
              <a:chOff x="1357294" y="857232"/>
              <a:chExt cx="1571636" cy="994350"/>
            </a:xfrm>
          </p:grpSpPr>
          <p:sp>
            <p:nvSpPr>
              <p:cNvPr id="23" name="Ovale 13"/>
              <p:cNvSpPr>
                <a:spLocks noChangeArrowheads="1"/>
              </p:cNvSpPr>
              <p:nvPr/>
            </p:nvSpPr>
            <p:spPr bwMode="auto">
              <a:xfrm>
                <a:off x="1571608" y="857232"/>
                <a:ext cx="1071570" cy="879232"/>
              </a:xfrm>
              <a:prstGeom prst="ellipse">
                <a:avLst/>
              </a:prstGeom>
              <a:solidFill>
                <a:schemeClr val="bg1">
                  <a:alpha val="25098"/>
                </a:schemeClr>
              </a:solidFill>
              <a:ln w="28575" algn="ctr">
                <a:noFill/>
                <a:round/>
                <a:headEnd/>
                <a:tailEnd type="triangle" w="med" len="med"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it-IT" sz="200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24" name="CasellaDiTesto 12"/>
              <p:cNvSpPr txBox="1">
                <a:spLocks noChangeArrowheads="1"/>
              </p:cNvSpPr>
              <p:nvPr/>
            </p:nvSpPr>
            <p:spPr bwMode="auto">
              <a:xfrm>
                <a:off x="1357294" y="857232"/>
                <a:ext cx="1571636" cy="9943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b="1" dirty="0"/>
                  <a:t>120</a:t>
                </a:r>
              </a:p>
              <a:p>
                <a:pPr algn="ctr"/>
                <a:r>
                  <a:rPr lang="it-IT" b="1" dirty="0" err="1"/>
                  <a:t>MeV</a:t>
                </a:r>
                <a:r>
                  <a:rPr lang="it-IT" b="1" dirty="0"/>
                  <a:t>/u</a:t>
                </a:r>
              </a:p>
            </p:txBody>
          </p:sp>
        </p:grpSp>
        <p:cxnSp>
          <p:nvCxnSpPr>
            <p:cNvPr id="22" name="Connettore 2 20"/>
            <p:cNvCxnSpPr>
              <a:cxnSpLocks noChangeShapeType="1"/>
            </p:cNvCxnSpPr>
            <p:nvPr/>
          </p:nvCxnSpPr>
          <p:spPr bwMode="auto">
            <a:xfrm rot="5400000">
              <a:off x="2820961" y="4327948"/>
              <a:ext cx="989133" cy="92451"/>
            </a:xfrm>
            <a:prstGeom prst="straightConnector1">
              <a:avLst/>
            </a:prstGeom>
            <a:ln>
              <a:headEnd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uppo 24"/>
          <p:cNvGrpSpPr>
            <a:grpSpLocks/>
          </p:cNvGrpSpPr>
          <p:nvPr/>
        </p:nvGrpSpPr>
        <p:grpSpPr bwMode="auto">
          <a:xfrm>
            <a:off x="7500958" y="2714620"/>
            <a:ext cx="1428750" cy="2571768"/>
            <a:chOff x="5929322" y="3214686"/>
            <a:chExt cx="1428760" cy="3286148"/>
          </a:xfrm>
        </p:grpSpPr>
        <p:grpSp>
          <p:nvGrpSpPr>
            <p:cNvPr id="20" name="Gruppo 18"/>
            <p:cNvGrpSpPr>
              <a:grpSpLocks/>
            </p:cNvGrpSpPr>
            <p:nvPr/>
          </p:nvGrpSpPr>
          <p:grpSpPr bwMode="auto">
            <a:xfrm>
              <a:off x="5929322" y="3214686"/>
              <a:ext cx="1428760" cy="714380"/>
              <a:chOff x="5429256" y="3500438"/>
              <a:chExt cx="1428760" cy="714380"/>
            </a:xfrm>
          </p:grpSpPr>
          <p:sp>
            <p:nvSpPr>
              <p:cNvPr id="28" name="Ovale 17"/>
              <p:cNvSpPr>
                <a:spLocks noChangeArrowheads="1"/>
              </p:cNvSpPr>
              <p:nvPr/>
            </p:nvSpPr>
            <p:spPr bwMode="auto">
              <a:xfrm>
                <a:off x="5572132" y="3500438"/>
                <a:ext cx="1071570" cy="714380"/>
              </a:xfrm>
              <a:prstGeom prst="ellipse">
                <a:avLst/>
              </a:prstGeom>
              <a:solidFill>
                <a:schemeClr val="bg1">
                  <a:alpha val="25098"/>
                </a:schemeClr>
              </a:solidFill>
              <a:ln w="28575" algn="ctr">
                <a:noFill/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it-IT" sz="200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29" name="CasellaDiTesto 16"/>
              <p:cNvSpPr txBox="1">
                <a:spLocks noChangeArrowheads="1"/>
              </p:cNvSpPr>
              <p:nvPr/>
            </p:nvSpPr>
            <p:spPr bwMode="auto">
              <a:xfrm>
                <a:off x="5429256" y="3500438"/>
                <a:ext cx="1428760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it-IT" b="1" dirty="0"/>
                  <a:t>400</a:t>
                </a:r>
              </a:p>
              <a:p>
                <a:pPr algn="ctr"/>
                <a:r>
                  <a:rPr lang="it-IT" b="1" dirty="0" err="1"/>
                  <a:t>MeV</a:t>
                </a:r>
                <a:r>
                  <a:rPr lang="it-IT" b="1" dirty="0"/>
                  <a:t>/u</a:t>
                </a:r>
              </a:p>
            </p:txBody>
          </p:sp>
        </p:grpSp>
        <p:cxnSp>
          <p:nvCxnSpPr>
            <p:cNvPr id="27" name="Connettore 2 24"/>
            <p:cNvCxnSpPr>
              <a:cxnSpLocks noChangeShapeType="1"/>
              <a:stCxn id="28" idx="4"/>
            </p:cNvCxnSpPr>
            <p:nvPr/>
          </p:nvCxnSpPr>
          <p:spPr bwMode="auto">
            <a:xfrm rot="16200000" flipH="1">
              <a:off x="5482835" y="5054213"/>
              <a:ext cx="2571768" cy="321473"/>
            </a:xfrm>
            <a:prstGeom prst="straightConnector1">
              <a:avLst/>
            </a:prstGeom>
            <a:ln>
              <a:headEnd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30" name="Tableau 36"/>
          <p:cNvGraphicFramePr>
            <a:graphicFrameLocks noGrp="1"/>
          </p:cNvGraphicFramePr>
          <p:nvPr/>
        </p:nvGraphicFramePr>
        <p:xfrm>
          <a:off x="71406" y="4071942"/>
          <a:ext cx="2786082" cy="2682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29492"/>
                <a:gridCol w="1656590"/>
              </a:tblGrid>
              <a:tr h="357190">
                <a:tc gridSpan="2">
                  <a:txBody>
                    <a:bodyPr/>
                    <a:lstStyle/>
                    <a:p>
                      <a:pPr algn="ctr"/>
                      <a:r>
                        <a:rPr lang="it-IT" sz="1800" u="sng" dirty="0" smtClean="0"/>
                        <a:t>CABOTO</a:t>
                      </a:r>
                      <a:r>
                        <a:rPr lang="it-IT" sz="1800" u="sng" baseline="0" dirty="0" smtClean="0"/>
                        <a:t> </a:t>
                      </a:r>
                      <a:r>
                        <a:rPr lang="it-IT" sz="1800" u="sng" baseline="0" dirty="0" err="1" smtClean="0"/>
                        <a:t>components</a:t>
                      </a:r>
                      <a:endParaRPr lang="it-IT" sz="1800" b="1" u="sng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600" b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it-IT" sz="1600" smtClean="0"/>
                        <a:t>Source</a:t>
                      </a:r>
                      <a:endParaRPr lang="it-IT" sz="1600" b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EBIS - SC</a:t>
                      </a:r>
                    </a:p>
                    <a:p>
                      <a:pPr algn="ctr"/>
                      <a:endParaRPr lang="it-IT" sz="1600" b="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48620">
                <a:tc>
                  <a:txBody>
                    <a:bodyPr/>
                    <a:lstStyle/>
                    <a:p>
                      <a:pPr algn="ctr"/>
                      <a:r>
                        <a:rPr lang="it-IT" sz="1600" smtClean="0"/>
                        <a:t>Cyclotron</a:t>
                      </a:r>
                      <a:endParaRPr lang="it-IT" sz="160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smtClean="0"/>
                        <a:t>K</a:t>
                      </a:r>
                      <a:r>
                        <a:rPr lang="it-IT" sz="1600" baseline="0" smtClean="0"/>
                        <a:t> 480 - SC</a:t>
                      </a:r>
                    </a:p>
                    <a:p>
                      <a:pPr algn="ctr"/>
                      <a:r>
                        <a:rPr lang="it-IT" sz="1600" baseline="0" smtClean="0"/>
                        <a:t>100 tons</a:t>
                      </a:r>
                      <a:endParaRPr lang="it-IT" sz="1600">
                        <a:latin typeface="Calibri" pitchFamily="34" charset="0"/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it-IT" sz="1600" baseline="0" smtClean="0"/>
                        <a:t>Linac</a:t>
                      </a:r>
                      <a:endParaRPr lang="it-IT" sz="160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CCL @ 5.7 </a:t>
                      </a:r>
                      <a:r>
                        <a:rPr lang="it-IT" sz="1600" dirty="0" err="1" smtClean="0"/>
                        <a:t>GHz</a:t>
                      </a:r>
                      <a:endParaRPr lang="it-IT" sz="1600" dirty="0" smtClean="0"/>
                    </a:p>
                    <a:p>
                      <a:pPr algn="ctr"/>
                      <a:r>
                        <a:rPr lang="it-IT" sz="1600" dirty="0" smtClean="0"/>
                        <a:t>16 </a:t>
                      </a:r>
                      <a:r>
                        <a:rPr lang="it-IT" sz="1600" dirty="0" err="1" smtClean="0"/>
                        <a:t>modules</a:t>
                      </a:r>
                      <a:endParaRPr lang="it-IT" sz="16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it-IT" sz="1600" smtClean="0"/>
                        <a:t>RF power system</a:t>
                      </a:r>
                      <a:endParaRPr lang="it-IT" sz="160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Klystron </a:t>
                      </a:r>
                    </a:p>
                    <a:p>
                      <a:pPr algn="ctr"/>
                      <a:r>
                        <a:rPr lang="it-IT" sz="1600" dirty="0" smtClean="0"/>
                        <a:t>(</a:t>
                      </a:r>
                      <a:r>
                        <a:rPr lang="it-IT" sz="1600" dirty="0" err="1" smtClean="0"/>
                        <a:t>P</a:t>
                      </a:r>
                      <a:r>
                        <a:rPr lang="it-IT" sz="1600" baseline="-25000" dirty="0" err="1" smtClean="0"/>
                        <a:t>peak</a:t>
                      </a:r>
                      <a:r>
                        <a:rPr lang="it-IT" sz="1600" dirty="0" smtClean="0"/>
                        <a:t> 12 MW)</a:t>
                      </a:r>
                      <a:endParaRPr lang="it-IT" sz="1600" dirty="0"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1" name="Groupe 23"/>
          <p:cNvGrpSpPr>
            <a:grpSpLocks/>
          </p:cNvGrpSpPr>
          <p:nvPr/>
        </p:nvGrpSpPr>
        <p:grpSpPr bwMode="auto">
          <a:xfrm>
            <a:off x="-1357354" y="4786322"/>
            <a:ext cx="6000750" cy="890588"/>
            <a:chOff x="3000364" y="5467665"/>
            <a:chExt cx="6000792" cy="890293"/>
          </a:xfrm>
        </p:grpSpPr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3000364" y="5927071"/>
              <a:ext cx="6000792" cy="430887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r">
                <a:spcBef>
                  <a:spcPts val="600"/>
                </a:spcBef>
              </a:pPr>
              <a:r>
                <a:rPr lang="it-IT" sz="2200" b="1"/>
                <a:t>CArbon BOoster for Therapy in Oncology</a:t>
              </a:r>
              <a:endParaRPr lang="it-IT" sz="2200"/>
            </a:p>
          </p:txBody>
        </p:sp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3000364" y="5467665"/>
              <a:ext cx="2357454" cy="461665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it-IT" sz="2400" b="1" smtClean="0"/>
                <a:t>  CABOTO </a:t>
              </a:r>
              <a:r>
                <a:rPr lang="it-IT" sz="2400" b="1"/>
                <a:t>= </a:t>
              </a:r>
              <a:endParaRPr lang="it-IT" sz="2400"/>
            </a:p>
          </p:txBody>
        </p:sp>
      </p:grpSp>
      <p:sp>
        <p:nvSpPr>
          <p:cNvPr id="34" name="CasellaDiTesto 11"/>
          <p:cNvSpPr txBox="1">
            <a:spLocks noChangeArrowheads="1"/>
          </p:cNvSpPr>
          <p:nvPr/>
        </p:nvSpPr>
        <p:spPr bwMode="auto">
          <a:xfrm>
            <a:off x="5572132" y="1681451"/>
            <a:ext cx="25717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it-IT" sz="2400" b="1" i="1" u="sng" dirty="0" smtClean="0"/>
              <a:t> 120-400 </a:t>
            </a:r>
            <a:r>
              <a:rPr lang="it-IT" sz="2400" b="1" i="1" u="sng" dirty="0" err="1"/>
              <a:t>MeV</a:t>
            </a:r>
            <a:r>
              <a:rPr lang="it-IT" sz="2400" b="1" i="1" u="sng" dirty="0"/>
              <a:t>/u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asellaDiTesto 3"/>
          <p:cNvSpPr txBox="1"/>
          <p:nvPr/>
        </p:nvSpPr>
        <p:spPr>
          <a:xfrm>
            <a:off x="1428728" y="2500306"/>
            <a:ext cx="4214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Figura: CABOTO </a:t>
            </a:r>
            <a:r>
              <a:rPr lang="es-ES" dirty="0" smtClean="0">
                <a:sym typeface="Wingdings" pitchFamily="2" charset="2"/>
              </a:rPr>
              <a:t> </a:t>
            </a:r>
            <a:r>
              <a:rPr lang="es-ES" dirty="0" smtClean="0"/>
              <a:t>linac + cyclotron;</a:t>
            </a:r>
          </a:p>
          <a:p>
            <a:r>
              <a:rPr lang="es-ES" dirty="0" smtClean="0"/>
              <a:t>Particles, energy range, beam intensity, linac length</a:t>
            </a:r>
            <a:endParaRPr lang="es-ES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214942" y="2928934"/>
            <a:ext cx="34612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Side-Coupled Linac  (</a:t>
            </a:r>
            <a:r>
              <a:rPr lang="es-ES" sz="2000" dirty="0" smtClean="0">
                <a:solidFill>
                  <a:schemeClr val="bg1"/>
                </a:solidFill>
                <a:latin typeface="Symbol" pitchFamily="18" charset="2"/>
              </a:rPr>
              <a:t>p</a:t>
            </a:r>
            <a:r>
              <a:rPr lang="es-ES" sz="2000" dirty="0" smtClean="0">
                <a:solidFill>
                  <a:schemeClr val="bg1"/>
                </a:solidFill>
              </a:rPr>
              <a:t>/2 mode)</a:t>
            </a:r>
          </a:p>
          <a:p>
            <a:r>
              <a:rPr lang="es-ES" sz="2000" i="1" dirty="0">
                <a:solidFill>
                  <a:schemeClr val="bg1"/>
                </a:solidFill>
              </a:rPr>
              <a:t>s</a:t>
            </a:r>
            <a:r>
              <a:rPr lang="es-ES" sz="2000" i="1" dirty="0" smtClean="0">
                <a:solidFill>
                  <a:schemeClr val="bg1"/>
                </a:solidFill>
              </a:rPr>
              <a:t>tanding-wave structure</a:t>
            </a:r>
            <a:endParaRPr lang="es-ES" sz="2000" i="1" dirty="0">
              <a:solidFill>
                <a:schemeClr val="bg1"/>
              </a:solidFill>
            </a:endParaRPr>
          </a:p>
        </p:txBody>
      </p:sp>
      <p:cxnSp>
        <p:nvCxnSpPr>
          <p:cNvPr id="8" name="Connettore 2 7"/>
          <p:cNvCxnSpPr/>
          <p:nvPr/>
        </p:nvCxnSpPr>
        <p:spPr>
          <a:xfrm rot="10800000">
            <a:off x="6786578" y="5572140"/>
            <a:ext cx="357189" cy="2143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5429256" y="5429266"/>
            <a:ext cx="642943" cy="3571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rot="10800000">
            <a:off x="7000894" y="5000638"/>
            <a:ext cx="642941" cy="42862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olo 1"/>
          <p:cNvSpPr txBox="1">
            <a:spLocks/>
          </p:cNvSpPr>
          <p:nvPr/>
        </p:nvSpPr>
        <p:spPr>
          <a:xfrm>
            <a:off x="0" y="28572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TERA’s proposal: the cyclinac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8" name="Image 22" descr="Linac_image1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7" y="1296065"/>
            <a:ext cx="7904187" cy="470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Gruppo 19"/>
          <p:cNvGrpSpPr>
            <a:grpSpLocks/>
          </p:cNvGrpSpPr>
          <p:nvPr/>
        </p:nvGrpSpPr>
        <p:grpSpPr bwMode="auto">
          <a:xfrm>
            <a:off x="1643063" y="1285860"/>
            <a:ext cx="2428871" cy="1214446"/>
            <a:chOff x="2714616" y="3000372"/>
            <a:chExt cx="1571636" cy="1868368"/>
          </a:xfrm>
        </p:grpSpPr>
        <p:grpSp>
          <p:nvGrpSpPr>
            <p:cNvPr id="21" name="Gruppo 14"/>
            <p:cNvGrpSpPr>
              <a:grpSpLocks/>
            </p:cNvGrpSpPr>
            <p:nvPr/>
          </p:nvGrpSpPr>
          <p:grpSpPr bwMode="auto">
            <a:xfrm>
              <a:off x="2714616" y="3000372"/>
              <a:ext cx="1571636" cy="994350"/>
              <a:chOff x="1357294" y="857232"/>
              <a:chExt cx="1571636" cy="994350"/>
            </a:xfrm>
          </p:grpSpPr>
          <p:sp>
            <p:nvSpPr>
              <p:cNvPr id="23" name="Ovale 13"/>
              <p:cNvSpPr>
                <a:spLocks noChangeArrowheads="1"/>
              </p:cNvSpPr>
              <p:nvPr/>
            </p:nvSpPr>
            <p:spPr bwMode="auto">
              <a:xfrm>
                <a:off x="1571608" y="857232"/>
                <a:ext cx="1071570" cy="879232"/>
              </a:xfrm>
              <a:prstGeom prst="ellipse">
                <a:avLst/>
              </a:prstGeom>
              <a:solidFill>
                <a:schemeClr val="bg1">
                  <a:alpha val="25098"/>
                </a:schemeClr>
              </a:solidFill>
              <a:ln w="28575" algn="ctr">
                <a:noFill/>
                <a:round/>
                <a:headEnd/>
                <a:tailEnd type="triangle" w="med" len="med"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it-IT" sz="200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24" name="CasellaDiTesto 12"/>
              <p:cNvSpPr txBox="1">
                <a:spLocks noChangeArrowheads="1"/>
              </p:cNvSpPr>
              <p:nvPr/>
            </p:nvSpPr>
            <p:spPr bwMode="auto">
              <a:xfrm>
                <a:off x="1357294" y="857232"/>
                <a:ext cx="1571636" cy="9943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b="1" dirty="0"/>
                  <a:t>120</a:t>
                </a:r>
              </a:p>
              <a:p>
                <a:pPr algn="ctr"/>
                <a:r>
                  <a:rPr lang="it-IT" b="1" dirty="0" err="1"/>
                  <a:t>MeV</a:t>
                </a:r>
                <a:r>
                  <a:rPr lang="it-IT" b="1" dirty="0"/>
                  <a:t>/u</a:t>
                </a:r>
              </a:p>
            </p:txBody>
          </p:sp>
        </p:grpSp>
        <p:cxnSp>
          <p:nvCxnSpPr>
            <p:cNvPr id="22" name="Connettore 2 20"/>
            <p:cNvCxnSpPr>
              <a:cxnSpLocks noChangeShapeType="1"/>
            </p:cNvCxnSpPr>
            <p:nvPr/>
          </p:nvCxnSpPr>
          <p:spPr bwMode="auto">
            <a:xfrm rot="5400000">
              <a:off x="2820961" y="4327948"/>
              <a:ext cx="989133" cy="92451"/>
            </a:xfrm>
            <a:prstGeom prst="straightConnector1">
              <a:avLst/>
            </a:prstGeom>
            <a:ln>
              <a:headEnd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Gruppo 24"/>
          <p:cNvGrpSpPr>
            <a:grpSpLocks/>
          </p:cNvGrpSpPr>
          <p:nvPr/>
        </p:nvGrpSpPr>
        <p:grpSpPr bwMode="auto">
          <a:xfrm>
            <a:off x="7500958" y="2357430"/>
            <a:ext cx="1428750" cy="2571768"/>
            <a:chOff x="5929322" y="3214686"/>
            <a:chExt cx="1428760" cy="3286148"/>
          </a:xfrm>
        </p:grpSpPr>
        <p:grpSp>
          <p:nvGrpSpPr>
            <p:cNvPr id="26" name="Gruppo 18"/>
            <p:cNvGrpSpPr>
              <a:grpSpLocks/>
            </p:cNvGrpSpPr>
            <p:nvPr/>
          </p:nvGrpSpPr>
          <p:grpSpPr bwMode="auto">
            <a:xfrm>
              <a:off x="5929322" y="3214686"/>
              <a:ext cx="1428760" cy="714380"/>
              <a:chOff x="5429256" y="3500438"/>
              <a:chExt cx="1428760" cy="714380"/>
            </a:xfrm>
          </p:grpSpPr>
          <p:sp>
            <p:nvSpPr>
              <p:cNvPr id="28" name="Ovale 17"/>
              <p:cNvSpPr>
                <a:spLocks noChangeArrowheads="1"/>
              </p:cNvSpPr>
              <p:nvPr/>
            </p:nvSpPr>
            <p:spPr bwMode="auto">
              <a:xfrm>
                <a:off x="5572132" y="3500438"/>
                <a:ext cx="1071570" cy="714380"/>
              </a:xfrm>
              <a:prstGeom prst="ellipse">
                <a:avLst/>
              </a:prstGeom>
              <a:solidFill>
                <a:schemeClr val="bg1">
                  <a:alpha val="25098"/>
                </a:schemeClr>
              </a:solidFill>
              <a:ln w="28575" algn="ctr">
                <a:noFill/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it-IT" sz="200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29" name="CasellaDiTesto 16"/>
              <p:cNvSpPr txBox="1">
                <a:spLocks noChangeArrowheads="1"/>
              </p:cNvSpPr>
              <p:nvPr/>
            </p:nvSpPr>
            <p:spPr bwMode="auto">
              <a:xfrm>
                <a:off x="5429256" y="3500438"/>
                <a:ext cx="1428760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it-IT" b="1" dirty="0"/>
                  <a:t>400</a:t>
                </a:r>
              </a:p>
              <a:p>
                <a:pPr algn="ctr"/>
                <a:r>
                  <a:rPr lang="it-IT" b="1" dirty="0" err="1"/>
                  <a:t>MeV</a:t>
                </a:r>
                <a:r>
                  <a:rPr lang="it-IT" b="1" dirty="0"/>
                  <a:t>/u</a:t>
                </a:r>
              </a:p>
            </p:txBody>
          </p:sp>
        </p:grpSp>
        <p:cxnSp>
          <p:nvCxnSpPr>
            <p:cNvPr id="27" name="Connettore 2 24"/>
            <p:cNvCxnSpPr>
              <a:cxnSpLocks noChangeShapeType="1"/>
              <a:stCxn id="28" idx="4"/>
            </p:cNvCxnSpPr>
            <p:nvPr/>
          </p:nvCxnSpPr>
          <p:spPr bwMode="auto">
            <a:xfrm rot="16200000" flipH="1">
              <a:off x="5482835" y="5054213"/>
              <a:ext cx="2571768" cy="321473"/>
            </a:xfrm>
            <a:prstGeom prst="straightConnector1">
              <a:avLst/>
            </a:prstGeom>
            <a:ln>
              <a:headEnd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30" name="Tableau 36"/>
          <p:cNvGraphicFramePr>
            <a:graphicFrameLocks noGrp="1"/>
          </p:cNvGraphicFramePr>
          <p:nvPr/>
        </p:nvGraphicFramePr>
        <p:xfrm>
          <a:off x="71406" y="3786190"/>
          <a:ext cx="2857520" cy="2682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58453"/>
                <a:gridCol w="1699067"/>
              </a:tblGrid>
              <a:tr h="357190">
                <a:tc gridSpan="2">
                  <a:txBody>
                    <a:bodyPr/>
                    <a:lstStyle/>
                    <a:p>
                      <a:pPr algn="ctr"/>
                      <a:r>
                        <a:rPr lang="it-IT" sz="1800" u="sng" dirty="0" smtClean="0"/>
                        <a:t>CABOTO</a:t>
                      </a:r>
                      <a:r>
                        <a:rPr lang="it-IT" sz="1800" u="sng" baseline="0" dirty="0" smtClean="0"/>
                        <a:t> </a:t>
                      </a:r>
                      <a:r>
                        <a:rPr lang="it-IT" sz="1800" u="sng" baseline="0" dirty="0" err="1" smtClean="0"/>
                        <a:t>components</a:t>
                      </a:r>
                      <a:endParaRPr lang="it-IT" sz="1800" b="1" u="sng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600" b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it-IT" sz="1600" smtClean="0"/>
                        <a:t>Source</a:t>
                      </a:r>
                      <a:endParaRPr lang="it-IT" sz="1600" b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EBIS – SC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(</a:t>
                      </a:r>
                      <a:r>
                        <a:rPr lang="en-GB" sz="1600" b="1" dirty="0" smtClean="0">
                          <a:ea typeface="ＭＳ Ｐゴシック"/>
                          <a:cs typeface="ＭＳ Ｐゴシック"/>
                        </a:rPr>
                        <a:t>C</a:t>
                      </a:r>
                      <a:r>
                        <a:rPr lang="en-GB" sz="1600" b="1" baseline="30000" dirty="0" smtClean="0">
                          <a:ea typeface="ＭＳ Ｐゴシック"/>
                          <a:cs typeface="ＭＳ Ｐゴシック"/>
                        </a:rPr>
                        <a:t>+6</a:t>
                      </a:r>
                      <a:r>
                        <a:rPr lang="it-IT" sz="1600" dirty="0" smtClean="0"/>
                        <a:t>, </a:t>
                      </a:r>
                      <a:r>
                        <a:rPr lang="en-GB" sz="1600" b="1" dirty="0" smtClean="0">
                          <a:ea typeface="ＭＳ Ｐゴシック"/>
                          <a:cs typeface="ＭＳ Ｐゴシック"/>
                        </a:rPr>
                        <a:t>H</a:t>
                      </a:r>
                      <a:r>
                        <a:rPr lang="en-GB" sz="1600" b="1" baseline="-25000" dirty="0" smtClean="0">
                          <a:ea typeface="ＭＳ Ｐゴシック"/>
                          <a:cs typeface="ＭＳ Ｐゴシック"/>
                        </a:rPr>
                        <a:t>2</a:t>
                      </a:r>
                      <a:r>
                        <a:rPr lang="en-GB" sz="1600" b="1" baseline="30000" dirty="0" smtClean="0">
                          <a:ea typeface="ＭＳ Ｐゴシック"/>
                          <a:cs typeface="ＭＳ Ｐゴシック"/>
                        </a:rPr>
                        <a:t>+</a:t>
                      </a:r>
                      <a:r>
                        <a:rPr lang="it-IT" sz="1600" b="0" dirty="0" smtClean="0">
                          <a:latin typeface="Calibri" pitchFamily="34" charset="0"/>
                        </a:rPr>
                        <a:t>)</a:t>
                      </a:r>
                    </a:p>
                  </a:txBody>
                  <a:tcPr/>
                </a:tc>
              </a:tr>
              <a:tr h="348620">
                <a:tc>
                  <a:txBody>
                    <a:bodyPr/>
                    <a:lstStyle/>
                    <a:p>
                      <a:pPr algn="ctr"/>
                      <a:r>
                        <a:rPr lang="it-IT" sz="1600" smtClean="0"/>
                        <a:t>Cyclotron</a:t>
                      </a:r>
                      <a:endParaRPr lang="it-IT" sz="160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smtClean="0"/>
                        <a:t>K</a:t>
                      </a:r>
                      <a:r>
                        <a:rPr lang="it-IT" sz="1600" baseline="0" smtClean="0"/>
                        <a:t> 480 - SC</a:t>
                      </a:r>
                    </a:p>
                    <a:p>
                      <a:pPr algn="ctr"/>
                      <a:r>
                        <a:rPr lang="it-IT" sz="1600" baseline="0" smtClean="0"/>
                        <a:t>100 tons</a:t>
                      </a:r>
                      <a:endParaRPr lang="it-IT" sz="1600">
                        <a:latin typeface="Calibri" pitchFamily="34" charset="0"/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it-IT" sz="1600" baseline="0" smtClean="0"/>
                        <a:t>Linac</a:t>
                      </a:r>
                      <a:endParaRPr lang="it-IT" sz="160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aseline="0" dirty="0" smtClean="0"/>
                        <a:t>SW SCL </a:t>
                      </a:r>
                      <a:endParaRPr lang="it-IT" sz="1600" dirty="0" smtClean="0"/>
                    </a:p>
                    <a:p>
                      <a:pPr algn="ctr"/>
                      <a:r>
                        <a:rPr lang="it-IT" sz="1600" dirty="0" smtClean="0"/>
                        <a:t>16-18 </a:t>
                      </a:r>
                      <a:r>
                        <a:rPr lang="it-IT" sz="1600" dirty="0" err="1" smtClean="0"/>
                        <a:t>modules</a:t>
                      </a:r>
                      <a:endParaRPr lang="it-IT" sz="16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it-IT" sz="1600" smtClean="0"/>
                        <a:t>RF power system</a:t>
                      </a:r>
                      <a:endParaRPr lang="it-IT" sz="160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Klystron ~300 Hz </a:t>
                      </a:r>
                    </a:p>
                    <a:p>
                      <a:pPr algn="ctr"/>
                      <a:r>
                        <a:rPr lang="it-IT" sz="1600" dirty="0" smtClean="0"/>
                        <a:t>(</a:t>
                      </a:r>
                      <a:r>
                        <a:rPr lang="it-IT" sz="1600" dirty="0" err="1" smtClean="0"/>
                        <a:t>P</a:t>
                      </a:r>
                      <a:r>
                        <a:rPr lang="it-IT" sz="1600" baseline="-25000" dirty="0" err="1" smtClean="0"/>
                        <a:t>peak</a:t>
                      </a:r>
                      <a:r>
                        <a:rPr lang="it-IT" sz="1600" dirty="0" smtClean="0"/>
                        <a:t> 12 MW)</a:t>
                      </a:r>
                      <a:endParaRPr lang="it-IT" sz="1600" dirty="0"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1" name="Groupe 23"/>
          <p:cNvGrpSpPr>
            <a:grpSpLocks/>
          </p:cNvGrpSpPr>
          <p:nvPr/>
        </p:nvGrpSpPr>
        <p:grpSpPr bwMode="auto">
          <a:xfrm>
            <a:off x="4071950" y="1285860"/>
            <a:ext cx="4929206" cy="890446"/>
            <a:chOff x="4071942" y="5467694"/>
            <a:chExt cx="4929240" cy="890156"/>
          </a:xfrm>
        </p:grpSpPr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4071942" y="5467694"/>
              <a:ext cx="4929214" cy="430890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r">
                <a:spcBef>
                  <a:spcPts val="600"/>
                </a:spcBef>
              </a:pPr>
              <a:r>
                <a:rPr lang="it-IT" sz="2200" b="1" dirty="0" err="1"/>
                <a:t>CArbon</a:t>
              </a:r>
              <a:r>
                <a:rPr lang="it-IT" sz="2200" b="1" dirty="0"/>
                <a:t> </a:t>
              </a:r>
              <a:r>
                <a:rPr lang="it-IT" sz="2200" b="1" dirty="0" err="1"/>
                <a:t>BOoster</a:t>
              </a:r>
              <a:r>
                <a:rPr lang="it-IT" sz="2200" b="1" dirty="0"/>
                <a:t> </a:t>
              </a:r>
              <a:r>
                <a:rPr lang="it-IT" sz="2200" b="1" dirty="0" err="1"/>
                <a:t>for</a:t>
              </a:r>
              <a:r>
                <a:rPr lang="it-IT" sz="2200" b="1" dirty="0"/>
                <a:t> </a:t>
              </a:r>
              <a:r>
                <a:rPr lang="it-IT" sz="2200" b="1" dirty="0" err="1"/>
                <a:t>Therapy</a:t>
              </a:r>
              <a:r>
                <a:rPr lang="it-IT" sz="2200" b="1" dirty="0"/>
                <a:t> in </a:t>
              </a:r>
              <a:r>
                <a:rPr lang="it-IT" sz="2200" b="1" dirty="0" err="1"/>
                <a:t>Oncology</a:t>
              </a:r>
              <a:endParaRPr lang="it-IT" sz="2200" dirty="0"/>
            </a:p>
          </p:txBody>
        </p:sp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7358113" y="5896182"/>
              <a:ext cx="1643069" cy="461668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it-IT" sz="2400" b="1" dirty="0" smtClean="0"/>
                <a:t>  CABOTO  </a:t>
              </a:r>
              <a:endParaRPr lang="it-IT" sz="2400" dirty="0"/>
            </a:p>
          </p:txBody>
        </p:sp>
      </p:grpSp>
      <p:sp>
        <p:nvSpPr>
          <p:cNvPr id="40" name="CasellaDiTesto 39"/>
          <p:cNvSpPr txBox="1"/>
          <p:nvPr/>
        </p:nvSpPr>
        <p:spPr>
          <a:xfrm>
            <a:off x="3138958" y="6143644"/>
            <a:ext cx="6005042" cy="369332"/>
          </a:xfrm>
          <a:prstGeom prst="rect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>
                <a:sym typeface="Wingdings" pitchFamily="2" charset="2"/>
              </a:rPr>
              <a:t>high-repetiton rate (hundreds of Hz) &lt;-&gt; tumour multipainting</a:t>
            </a:r>
            <a:endParaRPr lang="es-ES" dirty="0"/>
          </a:p>
        </p:txBody>
      </p:sp>
      <p:sp>
        <p:nvSpPr>
          <p:cNvPr id="41" name="CasellaDiTesto 40"/>
          <p:cNvSpPr txBox="1"/>
          <p:nvPr/>
        </p:nvSpPr>
        <p:spPr>
          <a:xfrm>
            <a:off x="3143240" y="5643578"/>
            <a:ext cx="3465436" cy="369332"/>
          </a:xfrm>
          <a:prstGeom prst="rect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>
                <a:sym typeface="Wingdings" pitchFamily="2" charset="2"/>
              </a:rPr>
              <a:t>high-frequency &lt;-&gt; short  structure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arrotondato 23"/>
          <p:cNvSpPr>
            <a:spLocks noChangeAspect="1"/>
          </p:cNvSpPr>
          <p:nvPr/>
        </p:nvSpPr>
        <p:spPr>
          <a:xfrm>
            <a:off x="300619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5" name="Rettangolo arrotondato 24"/>
          <p:cNvSpPr>
            <a:spLocks noChangeAspect="1"/>
          </p:cNvSpPr>
          <p:nvPr/>
        </p:nvSpPr>
        <p:spPr>
          <a:xfrm>
            <a:off x="231503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6" name="Rettangolo arrotondato 25"/>
          <p:cNvSpPr>
            <a:spLocks noChangeAspect="1"/>
          </p:cNvSpPr>
          <p:nvPr/>
        </p:nvSpPr>
        <p:spPr>
          <a:xfrm>
            <a:off x="247211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7" name="Rettangolo arrotondato 26"/>
          <p:cNvSpPr>
            <a:spLocks noChangeAspect="1"/>
          </p:cNvSpPr>
          <p:nvPr/>
        </p:nvSpPr>
        <p:spPr>
          <a:xfrm>
            <a:off x="262919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8" name="Rettangolo arrotondato 27"/>
          <p:cNvSpPr>
            <a:spLocks noChangeAspect="1"/>
          </p:cNvSpPr>
          <p:nvPr/>
        </p:nvSpPr>
        <p:spPr>
          <a:xfrm>
            <a:off x="278627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9" name="Rettangolo arrotondato 28"/>
          <p:cNvSpPr>
            <a:spLocks noChangeAspect="1"/>
          </p:cNvSpPr>
          <p:nvPr/>
        </p:nvSpPr>
        <p:spPr>
          <a:xfrm>
            <a:off x="316327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0" name="Rettangolo arrotondato 29"/>
          <p:cNvSpPr>
            <a:spLocks noChangeAspect="1"/>
          </p:cNvSpPr>
          <p:nvPr/>
        </p:nvSpPr>
        <p:spPr>
          <a:xfrm>
            <a:off x="332036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1" name="Rettangolo arrotondato 30"/>
          <p:cNvSpPr>
            <a:spLocks noChangeAspect="1"/>
          </p:cNvSpPr>
          <p:nvPr/>
        </p:nvSpPr>
        <p:spPr>
          <a:xfrm>
            <a:off x="347744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2" name="Rettangolo arrotondato 31"/>
          <p:cNvSpPr>
            <a:spLocks noChangeAspect="1"/>
          </p:cNvSpPr>
          <p:nvPr/>
        </p:nvSpPr>
        <p:spPr>
          <a:xfrm>
            <a:off x="369735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3" name="Rettangolo arrotondato 32"/>
          <p:cNvSpPr>
            <a:spLocks noChangeAspect="1"/>
          </p:cNvSpPr>
          <p:nvPr/>
        </p:nvSpPr>
        <p:spPr>
          <a:xfrm>
            <a:off x="3854441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4" name="Rettangolo arrotondato 33"/>
          <p:cNvSpPr>
            <a:spLocks noChangeAspect="1"/>
          </p:cNvSpPr>
          <p:nvPr/>
        </p:nvSpPr>
        <p:spPr>
          <a:xfrm>
            <a:off x="401152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5" name="Rettangolo arrotondato 34"/>
          <p:cNvSpPr>
            <a:spLocks noChangeAspect="1"/>
          </p:cNvSpPr>
          <p:nvPr/>
        </p:nvSpPr>
        <p:spPr>
          <a:xfrm>
            <a:off x="416860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6" name="Rettangolo arrotondato 35"/>
          <p:cNvSpPr>
            <a:spLocks noChangeAspect="1"/>
          </p:cNvSpPr>
          <p:nvPr/>
        </p:nvSpPr>
        <p:spPr>
          <a:xfrm>
            <a:off x="641040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7" name="Rettangolo arrotondato 36"/>
          <p:cNvSpPr>
            <a:spLocks noChangeAspect="1"/>
          </p:cNvSpPr>
          <p:nvPr/>
        </p:nvSpPr>
        <p:spPr>
          <a:xfrm>
            <a:off x="656748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8" name="Rettangolo arrotondato 37"/>
          <p:cNvSpPr>
            <a:spLocks noChangeAspect="1"/>
          </p:cNvSpPr>
          <p:nvPr/>
        </p:nvSpPr>
        <p:spPr>
          <a:xfrm>
            <a:off x="675598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9" name="Rettangolo arrotondato 38"/>
          <p:cNvSpPr>
            <a:spLocks noChangeAspect="1"/>
          </p:cNvSpPr>
          <p:nvPr/>
        </p:nvSpPr>
        <p:spPr>
          <a:xfrm>
            <a:off x="691306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0" name="Rettangolo arrotondato 39"/>
          <p:cNvSpPr>
            <a:spLocks noChangeAspect="1"/>
          </p:cNvSpPr>
          <p:nvPr/>
        </p:nvSpPr>
        <p:spPr>
          <a:xfrm>
            <a:off x="710156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1" name="Rettangolo arrotondato 40"/>
          <p:cNvSpPr>
            <a:spLocks noChangeAspect="1"/>
          </p:cNvSpPr>
          <p:nvPr/>
        </p:nvSpPr>
        <p:spPr>
          <a:xfrm>
            <a:off x="725865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2" name="Rettangolo 41"/>
          <p:cNvSpPr>
            <a:spLocks noChangeAspect="1"/>
          </p:cNvSpPr>
          <p:nvPr/>
        </p:nvSpPr>
        <p:spPr>
          <a:xfrm>
            <a:off x="2377864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3" name="Rettangolo 42"/>
          <p:cNvSpPr>
            <a:spLocks noChangeAspect="1"/>
          </p:cNvSpPr>
          <p:nvPr/>
        </p:nvSpPr>
        <p:spPr>
          <a:xfrm>
            <a:off x="237786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4" name="Rettangolo 43"/>
          <p:cNvSpPr>
            <a:spLocks noChangeAspect="1"/>
          </p:cNvSpPr>
          <p:nvPr/>
        </p:nvSpPr>
        <p:spPr>
          <a:xfrm>
            <a:off x="251484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5" name="Rettangolo 44"/>
          <p:cNvSpPr>
            <a:spLocks noChangeAspect="1"/>
          </p:cNvSpPr>
          <p:nvPr/>
        </p:nvSpPr>
        <p:spPr>
          <a:xfrm>
            <a:off x="270334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6" name="Rettangolo 45"/>
          <p:cNvSpPr>
            <a:spLocks noChangeAspect="1"/>
          </p:cNvSpPr>
          <p:nvPr/>
        </p:nvSpPr>
        <p:spPr>
          <a:xfrm>
            <a:off x="2829006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7" name="Rettangolo arrotondato 46"/>
          <p:cNvSpPr>
            <a:spLocks noChangeAspect="1"/>
          </p:cNvSpPr>
          <p:nvPr/>
        </p:nvSpPr>
        <p:spPr>
          <a:xfrm>
            <a:off x="2503530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8" name="Rettangolo 47"/>
          <p:cNvSpPr>
            <a:spLocks noChangeAspect="1"/>
          </p:cNvSpPr>
          <p:nvPr/>
        </p:nvSpPr>
        <p:spPr>
          <a:xfrm>
            <a:off x="259777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9" name="Rettangolo 48"/>
          <p:cNvSpPr>
            <a:spLocks noChangeAspect="1"/>
          </p:cNvSpPr>
          <p:nvPr/>
        </p:nvSpPr>
        <p:spPr>
          <a:xfrm>
            <a:off x="3069028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0" name="Rettangolo 49"/>
          <p:cNvSpPr>
            <a:spLocks noChangeAspect="1"/>
          </p:cNvSpPr>
          <p:nvPr/>
        </p:nvSpPr>
        <p:spPr>
          <a:xfrm>
            <a:off x="306902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1" name="Rettangolo 50"/>
          <p:cNvSpPr>
            <a:spLocks noChangeAspect="1"/>
          </p:cNvSpPr>
          <p:nvPr/>
        </p:nvSpPr>
        <p:spPr>
          <a:xfrm>
            <a:off x="320600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2" name="Rettangolo 51"/>
          <p:cNvSpPr>
            <a:spLocks noChangeAspect="1"/>
          </p:cNvSpPr>
          <p:nvPr/>
        </p:nvSpPr>
        <p:spPr>
          <a:xfrm>
            <a:off x="339450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3" name="Rettangolo 52"/>
          <p:cNvSpPr>
            <a:spLocks noChangeAspect="1"/>
          </p:cNvSpPr>
          <p:nvPr/>
        </p:nvSpPr>
        <p:spPr>
          <a:xfrm>
            <a:off x="352017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4" name="Rettangolo arrotondato 53"/>
          <p:cNvSpPr>
            <a:spLocks noChangeAspect="1"/>
          </p:cNvSpPr>
          <p:nvPr/>
        </p:nvSpPr>
        <p:spPr>
          <a:xfrm>
            <a:off x="3194694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5" name="Rettangolo 54"/>
          <p:cNvSpPr>
            <a:spLocks noChangeAspect="1"/>
          </p:cNvSpPr>
          <p:nvPr/>
        </p:nvSpPr>
        <p:spPr>
          <a:xfrm>
            <a:off x="3288943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6" name="Rettangolo 55"/>
          <p:cNvSpPr>
            <a:spLocks noChangeAspect="1"/>
          </p:cNvSpPr>
          <p:nvPr/>
        </p:nvSpPr>
        <p:spPr>
          <a:xfrm>
            <a:off x="3760192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7" name="Rettangolo 56"/>
          <p:cNvSpPr>
            <a:spLocks noChangeAspect="1"/>
          </p:cNvSpPr>
          <p:nvPr/>
        </p:nvSpPr>
        <p:spPr>
          <a:xfrm>
            <a:off x="3760192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8" name="Rettangolo 57"/>
          <p:cNvSpPr>
            <a:spLocks noChangeAspect="1"/>
          </p:cNvSpPr>
          <p:nvPr/>
        </p:nvSpPr>
        <p:spPr>
          <a:xfrm>
            <a:off x="389716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9" name="Rettangolo 58"/>
          <p:cNvSpPr>
            <a:spLocks noChangeAspect="1"/>
          </p:cNvSpPr>
          <p:nvPr/>
        </p:nvSpPr>
        <p:spPr>
          <a:xfrm>
            <a:off x="408566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0" name="Rettangolo 59"/>
          <p:cNvSpPr>
            <a:spLocks noChangeAspect="1"/>
          </p:cNvSpPr>
          <p:nvPr/>
        </p:nvSpPr>
        <p:spPr>
          <a:xfrm>
            <a:off x="421133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1" name="Rettangolo arrotondato 60"/>
          <p:cNvSpPr>
            <a:spLocks noChangeAspect="1"/>
          </p:cNvSpPr>
          <p:nvPr/>
        </p:nvSpPr>
        <p:spPr>
          <a:xfrm>
            <a:off x="3885858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2" name="Rettangolo 61"/>
          <p:cNvSpPr>
            <a:spLocks noChangeAspect="1"/>
          </p:cNvSpPr>
          <p:nvPr/>
        </p:nvSpPr>
        <p:spPr>
          <a:xfrm>
            <a:off x="398010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3" name="Rettangolo 62"/>
          <p:cNvSpPr>
            <a:spLocks noChangeAspect="1"/>
          </p:cNvSpPr>
          <p:nvPr/>
        </p:nvSpPr>
        <p:spPr>
          <a:xfrm>
            <a:off x="6473236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4" name="Rettangolo 63"/>
          <p:cNvSpPr>
            <a:spLocks noChangeAspect="1"/>
          </p:cNvSpPr>
          <p:nvPr/>
        </p:nvSpPr>
        <p:spPr>
          <a:xfrm>
            <a:off x="645312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5" name="Rettangolo 64"/>
          <p:cNvSpPr>
            <a:spLocks noChangeAspect="1"/>
          </p:cNvSpPr>
          <p:nvPr/>
        </p:nvSpPr>
        <p:spPr>
          <a:xfrm>
            <a:off x="664162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6" name="Rettangolo arrotondato 65"/>
          <p:cNvSpPr>
            <a:spLocks noChangeAspect="1"/>
          </p:cNvSpPr>
          <p:nvPr/>
        </p:nvSpPr>
        <p:spPr>
          <a:xfrm>
            <a:off x="6441819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7" name="Rettangolo 66"/>
          <p:cNvSpPr>
            <a:spLocks noChangeAspect="1"/>
          </p:cNvSpPr>
          <p:nvPr/>
        </p:nvSpPr>
        <p:spPr>
          <a:xfrm>
            <a:off x="653606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8" name="Rettangolo 67"/>
          <p:cNvSpPr>
            <a:spLocks noChangeAspect="1"/>
          </p:cNvSpPr>
          <p:nvPr/>
        </p:nvSpPr>
        <p:spPr>
          <a:xfrm>
            <a:off x="714429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9" name="Rettangolo 68"/>
          <p:cNvSpPr>
            <a:spLocks noChangeAspect="1"/>
          </p:cNvSpPr>
          <p:nvPr/>
        </p:nvSpPr>
        <p:spPr>
          <a:xfrm>
            <a:off x="733279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0" name="Rettangolo arrotondato 69"/>
          <p:cNvSpPr>
            <a:spLocks noChangeAspect="1"/>
          </p:cNvSpPr>
          <p:nvPr/>
        </p:nvSpPr>
        <p:spPr>
          <a:xfrm>
            <a:off x="7132984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1" name="Rettangolo 70"/>
          <p:cNvSpPr>
            <a:spLocks noChangeAspect="1"/>
          </p:cNvSpPr>
          <p:nvPr/>
        </p:nvSpPr>
        <p:spPr>
          <a:xfrm>
            <a:off x="7227234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2" name="Rettangolo 71"/>
          <p:cNvSpPr>
            <a:spLocks noChangeAspect="1"/>
          </p:cNvSpPr>
          <p:nvPr/>
        </p:nvSpPr>
        <p:spPr>
          <a:xfrm>
            <a:off x="7164400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3" name="Rettangolo 72"/>
          <p:cNvSpPr>
            <a:spLocks noChangeAspect="1"/>
          </p:cNvSpPr>
          <p:nvPr/>
        </p:nvSpPr>
        <p:spPr>
          <a:xfrm>
            <a:off x="6818818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4" name="Rettangolo 73"/>
          <p:cNvSpPr>
            <a:spLocks noChangeAspect="1"/>
          </p:cNvSpPr>
          <p:nvPr/>
        </p:nvSpPr>
        <p:spPr>
          <a:xfrm>
            <a:off x="6798712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5" name="Rettangolo 74"/>
          <p:cNvSpPr>
            <a:spLocks noChangeAspect="1"/>
          </p:cNvSpPr>
          <p:nvPr/>
        </p:nvSpPr>
        <p:spPr>
          <a:xfrm>
            <a:off x="6987211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6" name="Rettangolo arrotondato 75"/>
          <p:cNvSpPr>
            <a:spLocks noChangeAspect="1"/>
          </p:cNvSpPr>
          <p:nvPr/>
        </p:nvSpPr>
        <p:spPr>
          <a:xfrm>
            <a:off x="6787402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7" name="Rettangolo 76"/>
          <p:cNvSpPr>
            <a:spLocks noChangeAspect="1"/>
          </p:cNvSpPr>
          <p:nvPr/>
        </p:nvSpPr>
        <p:spPr>
          <a:xfrm>
            <a:off x="6881652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8" name="Rettangolo arrotondato 77"/>
          <p:cNvSpPr>
            <a:spLocks noChangeAspect="1"/>
          </p:cNvSpPr>
          <p:nvPr/>
        </p:nvSpPr>
        <p:spPr>
          <a:xfrm>
            <a:off x="745837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9" name="Rettangolo arrotondato 78"/>
          <p:cNvSpPr>
            <a:spLocks noChangeAspect="1"/>
          </p:cNvSpPr>
          <p:nvPr/>
        </p:nvSpPr>
        <p:spPr>
          <a:xfrm>
            <a:off x="761545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0" name="Rettangolo arrotondato 79"/>
          <p:cNvSpPr>
            <a:spLocks noChangeAspect="1"/>
          </p:cNvSpPr>
          <p:nvPr/>
        </p:nvSpPr>
        <p:spPr>
          <a:xfrm>
            <a:off x="780395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1" name="Rettangolo arrotondato 80"/>
          <p:cNvSpPr>
            <a:spLocks noChangeAspect="1"/>
          </p:cNvSpPr>
          <p:nvPr/>
        </p:nvSpPr>
        <p:spPr>
          <a:xfrm>
            <a:off x="796103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2" name="Rettangolo arrotondato 81"/>
          <p:cNvSpPr>
            <a:spLocks noChangeAspect="1"/>
          </p:cNvSpPr>
          <p:nvPr/>
        </p:nvSpPr>
        <p:spPr>
          <a:xfrm>
            <a:off x="814953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3" name="Rettangolo arrotondato 82"/>
          <p:cNvSpPr>
            <a:spLocks noChangeAspect="1"/>
          </p:cNvSpPr>
          <p:nvPr/>
        </p:nvSpPr>
        <p:spPr>
          <a:xfrm>
            <a:off x="830661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4" name="Rettangolo 83"/>
          <p:cNvSpPr>
            <a:spLocks noChangeAspect="1"/>
          </p:cNvSpPr>
          <p:nvPr/>
        </p:nvSpPr>
        <p:spPr>
          <a:xfrm>
            <a:off x="7521203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5" name="Rettangolo 84"/>
          <p:cNvSpPr>
            <a:spLocks noChangeAspect="1"/>
          </p:cNvSpPr>
          <p:nvPr/>
        </p:nvSpPr>
        <p:spPr>
          <a:xfrm>
            <a:off x="7501097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6" name="Rettangolo 85"/>
          <p:cNvSpPr>
            <a:spLocks noChangeAspect="1"/>
          </p:cNvSpPr>
          <p:nvPr/>
        </p:nvSpPr>
        <p:spPr>
          <a:xfrm>
            <a:off x="7689596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7" name="Rettangolo arrotondato 86"/>
          <p:cNvSpPr>
            <a:spLocks noChangeAspect="1"/>
          </p:cNvSpPr>
          <p:nvPr/>
        </p:nvSpPr>
        <p:spPr>
          <a:xfrm>
            <a:off x="7489787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8" name="Rettangolo 87"/>
          <p:cNvSpPr>
            <a:spLocks noChangeAspect="1"/>
          </p:cNvSpPr>
          <p:nvPr/>
        </p:nvSpPr>
        <p:spPr>
          <a:xfrm>
            <a:off x="7584037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9" name="Rettangolo 88"/>
          <p:cNvSpPr>
            <a:spLocks noChangeAspect="1"/>
          </p:cNvSpPr>
          <p:nvPr/>
        </p:nvSpPr>
        <p:spPr>
          <a:xfrm>
            <a:off x="819226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0" name="Rettangolo 89"/>
          <p:cNvSpPr>
            <a:spLocks noChangeAspect="1"/>
          </p:cNvSpPr>
          <p:nvPr/>
        </p:nvSpPr>
        <p:spPr>
          <a:xfrm>
            <a:off x="838076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1" name="Rettangolo arrotondato 90"/>
          <p:cNvSpPr>
            <a:spLocks noChangeAspect="1"/>
          </p:cNvSpPr>
          <p:nvPr/>
        </p:nvSpPr>
        <p:spPr>
          <a:xfrm>
            <a:off x="8193194" y="1000112"/>
            <a:ext cx="219916" cy="21991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2" name="Rettangolo 91"/>
          <p:cNvSpPr>
            <a:spLocks noChangeAspect="1"/>
          </p:cNvSpPr>
          <p:nvPr/>
        </p:nvSpPr>
        <p:spPr>
          <a:xfrm>
            <a:off x="8275200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3" name="Rettangolo 92"/>
          <p:cNvSpPr>
            <a:spLocks noChangeAspect="1"/>
          </p:cNvSpPr>
          <p:nvPr/>
        </p:nvSpPr>
        <p:spPr>
          <a:xfrm>
            <a:off x="8212367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4" name="Rettangolo 93"/>
          <p:cNvSpPr>
            <a:spLocks noChangeAspect="1"/>
          </p:cNvSpPr>
          <p:nvPr/>
        </p:nvSpPr>
        <p:spPr>
          <a:xfrm>
            <a:off x="7866785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5" name="Rettangolo 94"/>
          <p:cNvSpPr>
            <a:spLocks noChangeAspect="1"/>
          </p:cNvSpPr>
          <p:nvPr/>
        </p:nvSpPr>
        <p:spPr>
          <a:xfrm>
            <a:off x="784667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6" name="Rettangolo 95"/>
          <p:cNvSpPr>
            <a:spLocks noChangeAspect="1"/>
          </p:cNvSpPr>
          <p:nvPr/>
        </p:nvSpPr>
        <p:spPr>
          <a:xfrm>
            <a:off x="803517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7" name="Rettangolo arrotondato 96"/>
          <p:cNvSpPr>
            <a:spLocks noChangeAspect="1"/>
          </p:cNvSpPr>
          <p:nvPr/>
        </p:nvSpPr>
        <p:spPr>
          <a:xfrm>
            <a:off x="7835368" y="1000112"/>
            <a:ext cx="219916" cy="21991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8" name="Rettangolo 97"/>
          <p:cNvSpPr>
            <a:spLocks noChangeAspect="1"/>
          </p:cNvSpPr>
          <p:nvPr/>
        </p:nvSpPr>
        <p:spPr>
          <a:xfrm>
            <a:off x="792961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9" name="Rettangolo arrotondato 98"/>
          <p:cNvSpPr>
            <a:spLocks noChangeAspect="1"/>
          </p:cNvSpPr>
          <p:nvPr/>
        </p:nvSpPr>
        <p:spPr>
          <a:xfrm>
            <a:off x="850409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0" name="Rettangolo arrotondato 99"/>
          <p:cNvSpPr>
            <a:spLocks noChangeAspect="1"/>
          </p:cNvSpPr>
          <p:nvPr/>
        </p:nvSpPr>
        <p:spPr>
          <a:xfrm>
            <a:off x="866117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1" name="Rettangolo 100"/>
          <p:cNvSpPr>
            <a:spLocks noChangeAspect="1"/>
          </p:cNvSpPr>
          <p:nvPr/>
        </p:nvSpPr>
        <p:spPr>
          <a:xfrm>
            <a:off x="8566926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2" name="Rettangolo 101"/>
          <p:cNvSpPr>
            <a:spLocks noChangeAspect="1"/>
          </p:cNvSpPr>
          <p:nvPr/>
        </p:nvSpPr>
        <p:spPr>
          <a:xfrm>
            <a:off x="854681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3" name="Rettangolo 102"/>
          <p:cNvSpPr>
            <a:spLocks noChangeAspect="1"/>
          </p:cNvSpPr>
          <p:nvPr/>
        </p:nvSpPr>
        <p:spPr>
          <a:xfrm>
            <a:off x="873531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4" name="Rettangolo arrotondato 103"/>
          <p:cNvSpPr>
            <a:spLocks noChangeAspect="1"/>
          </p:cNvSpPr>
          <p:nvPr/>
        </p:nvSpPr>
        <p:spPr>
          <a:xfrm>
            <a:off x="8535509" y="1000112"/>
            <a:ext cx="219916" cy="21991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5" name="Rettangolo 104"/>
          <p:cNvSpPr>
            <a:spLocks noChangeAspect="1"/>
          </p:cNvSpPr>
          <p:nvPr/>
        </p:nvSpPr>
        <p:spPr>
          <a:xfrm>
            <a:off x="862975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6" name="Rettangolo arrotondato 105"/>
          <p:cNvSpPr>
            <a:spLocks noChangeAspect="1"/>
          </p:cNvSpPr>
          <p:nvPr/>
        </p:nvSpPr>
        <p:spPr>
          <a:xfrm>
            <a:off x="5066224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7" name="Rettangolo arrotondato 106"/>
          <p:cNvSpPr>
            <a:spLocks noChangeAspect="1"/>
          </p:cNvSpPr>
          <p:nvPr/>
        </p:nvSpPr>
        <p:spPr>
          <a:xfrm>
            <a:off x="4375059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8" name="Rettangolo arrotondato 107"/>
          <p:cNvSpPr>
            <a:spLocks noChangeAspect="1"/>
          </p:cNvSpPr>
          <p:nvPr/>
        </p:nvSpPr>
        <p:spPr>
          <a:xfrm>
            <a:off x="453214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9" name="Rettangolo arrotondato 108"/>
          <p:cNvSpPr>
            <a:spLocks noChangeAspect="1"/>
          </p:cNvSpPr>
          <p:nvPr/>
        </p:nvSpPr>
        <p:spPr>
          <a:xfrm>
            <a:off x="468922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0" name="Rettangolo arrotondato 109"/>
          <p:cNvSpPr>
            <a:spLocks noChangeAspect="1"/>
          </p:cNvSpPr>
          <p:nvPr/>
        </p:nvSpPr>
        <p:spPr>
          <a:xfrm>
            <a:off x="484630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1" name="Rettangolo arrotondato 110"/>
          <p:cNvSpPr>
            <a:spLocks noChangeAspect="1"/>
          </p:cNvSpPr>
          <p:nvPr/>
        </p:nvSpPr>
        <p:spPr>
          <a:xfrm>
            <a:off x="522330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2" name="Rettangolo arrotondato 111"/>
          <p:cNvSpPr>
            <a:spLocks noChangeAspect="1"/>
          </p:cNvSpPr>
          <p:nvPr/>
        </p:nvSpPr>
        <p:spPr>
          <a:xfrm>
            <a:off x="5380389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3" name="Rettangolo arrotondato 112"/>
          <p:cNvSpPr>
            <a:spLocks noChangeAspect="1"/>
          </p:cNvSpPr>
          <p:nvPr/>
        </p:nvSpPr>
        <p:spPr>
          <a:xfrm>
            <a:off x="553747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4" name="Rettangolo arrotondato 113"/>
          <p:cNvSpPr>
            <a:spLocks noChangeAspect="1"/>
          </p:cNvSpPr>
          <p:nvPr/>
        </p:nvSpPr>
        <p:spPr>
          <a:xfrm>
            <a:off x="575738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5" name="Rettangolo arrotondato 114"/>
          <p:cNvSpPr>
            <a:spLocks noChangeAspect="1"/>
          </p:cNvSpPr>
          <p:nvPr/>
        </p:nvSpPr>
        <p:spPr>
          <a:xfrm>
            <a:off x="591447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6" name="Rettangolo arrotondato 115"/>
          <p:cNvSpPr>
            <a:spLocks noChangeAspect="1"/>
          </p:cNvSpPr>
          <p:nvPr/>
        </p:nvSpPr>
        <p:spPr>
          <a:xfrm>
            <a:off x="6071554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7" name="Rettangolo arrotondato 116"/>
          <p:cNvSpPr>
            <a:spLocks noChangeAspect="1"/>
          </p:cNvSpPr>
          <p:nvPr/>
        </p:nvSpPr>
        <p:spPr>
          <a:xfrm>
            <a:off x="622863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8" name="Rettangolo 117"/>
          <p:cNvSpPr>
            <a:spLocks noChangeAspect="1"/>
          </p:cNvSpPr>
          <p:nvPr/>
        </p:nvSpPr>
        <p:spPr>
          <a:xfrm>
            <a:off x="4437893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9" name="Rettangolo 118"/>
          <p:cNvSpPr>
            <a:spLocks noChangeAspect="1"/>
          </p:cNvSpPr>
          <p:nvPr/>
        </p:nvSpPr>
        <p:spPr>
          <a:xfrm>
            <a:off x="443789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0" name="Rettangolo 119"/>
          <p:cNvSpPr>
            <a:spLocks noChangeAspect="1"/>
          </p:cNvSpPr>
          <p:nvPr/>
        </p:nvSpPr>
        <p:spPr>
          <a:xfrm>
            <a:off x="457487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1" name="Rettangolo 120"/>
          <p:cNvSpPr>
            <a:spLocks noChangeAspect="1"/>
          </p:cNvSpPr>
          <p:nvPr/>
        </p:nvSpPr>
        <p:spPr>
          <a:xfrm>
            <a:off x="476336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2" name="Rettangolo 121"/>
          <p:cNvSpPr>
            <a:spLocks noChangeAspect="1"/>
          </p:cNvSpPr>
          <p:nvPr/>
        </p:nvSpPr>
        <p:spPr>
          <a:xfrm>
            <a:off x="4889035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3" name="Rettangolo arrotondato 122"/>
          <p:cNvSpPr>
            <a:spLocks noChangeAspect="1"/>
          </p:cNvSpPr>
          <p:nvPr/>
        </p:nvSpPr>
        <p:spPr>
          <a:xfrm>
            <a:off x="4563559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4" name="Rettangolo 123"/>
          <p:cNvSpPr>
            <a:spLocks noChangeAspect="1"/>
          </p:cNvSpPr>
          <p:nvPr/>
        </p:nvSpPr>
        <p:spPr>
          <a:xfrm>
            <a:off x="465780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5" name="Rettangolo 124"/>
          <p:cNvSpPr>
            <a:spLocks noChangeAspect="1"/>
          </p:cNvSpPr>
          <p:nvPr/>
        </p:nvSpPr>
        <p:spPr>
          <a:xfrm>
            <a:off x="5129058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6" name="Rettangolo 125"/>
          <p:cNvSpPr>
            <a:spLocks noChangeAspect="1"/>
          </p:cNvSpPr>
          <p:nvPr/>
        </p:nvSpPr>
        <p:spPr>
          <a:xfrm>
            <a:off x="512905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7" name="Rettangolo 126"/>
          <p:cNvSpPr>
            <a:spLocks noChangeAspect="1"/>
          </p:cNvSpPr>
          <p:nvPr/>
        </p:nvSpPr>
        <p:spPr>
          <a:xfrm>
            <a:off x="526603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8" name="Rettangolo 127"/>
          <p:cNvSpPr>
            <a:spLocks noChangeAspect="1"/>
          </p:cNvSpPr>
          <p:nvPr/>
        </p:nvSpPr>
        <p:spPr>
          <a:xfrm>
            <a:off x="545453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9" name="Rettangolo 128"/>
          <p:cNvSpPr>
            <a:spLocks noChangeAspect="1"/>
          </p:cNvSpPr>
          <p:nvPr/>
        </p:nvSpPr>
        <p:spPr>
          <a:xfrm>
            <a:off x="558020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0" name="Rettangolo arrotondato 129"/>
          <p:cNvSpPr>
            <a:spLocks noChangeAspect="1"/>
          </p:cNvSpPr>
          <p:nvPr/>
        </p:nvSpPr>
        <p:spPr>
          <a:xfrm>
            <a:off x="5254723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1" name="Rettangolo 130"/>
          <p:cNvSpPr>
            <a:spLocks noChangeAspect="1"/>
          </p:cNvSpPr>
          <p:nvPr/>
        </p:nvSpPr>
        <p:spPr>
          <a:xfrm>
            <a:off x="5348972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2" name="Rettangolo 131"/>
          <p:cNvSpPr>
            <a:spLocks noChangeAspect="1"/>
          </p:cNvSpPr>
          <p:nvPr/>
        </p:nvSpPr>
        <p:spPr>
          <a:xfrm>
            <a:off x="5820221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3" name="Rettangolo 132"/>
          <p:cNvSpPr>
            <a:spLocks noChangeAspect="1"/>
          </p:cNvSpPr>
          <p:nvPr/>
        </p:nvSpPr>
        <p:spPr>
          <a:xfrm>
            <a:off x="5820221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4" name="Rettangolo 133"/>
          <p:cNvSpPr>
            <a:spLocks noChangeAspect="1"/>
          </p:cNvSpPr>
          <p:nvPr/>
        </p:nvSpPr>
        <p:spPr>
          <a:xfrm>
            <a:off x="595719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5" name="Rettangolo 134"/>
          <p:cNvSpPr>
            <a:spLocks noChangeAspect="1"/>
          </p:cNvSpPr>
          <p:nvPr/>
        </p:nvSpPr>
        <p:spPr>
          <a:xfrm>
            <a:off x="6145697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6" name="Rettangolo 135"/>
          <p:cNvSpPr>
            <a:spLocks noChangeAspect="1"/>
          </p:cNvSpPr>
          <p:nvPr/>
        </p:nvSpPr>
        <p:spPr>
          <a:xfrm>
            <a:off x="627136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7" name="Rettangolo arrotondato 136"/>
          <p:cNvSpPr>
            <a:spLocks noChangeAspect="1"/>
          </p:cNvSpPr>
          <p:nvPr/>
        </p:nvSpPr>
        <p:spPr>
          <a:xfrm>
            <a:off x="5945888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8" name="Rettangolo 137"/>
          <p:cNvSpPr>
            <a:spLocks noChangeAspect="1"/>
          </p:cNvSpPr>
          <p:nvPr/>
        </p:nvSpPr>
        <p:spPr>
          <a:xfrm>
            <a:off x="6040137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9" name="Rettangolo arrotondato 138"/>
          <p:cNvSpPr>
            <a:spLocks noChangeAspect="1"/>
          </p:cNvSpPr>
          <p:nvPr/>
        </p:nvSpPr>
        <p:spPr>
          <a:xfrm>
            <a:off x="95474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0" name="Rettangolo arrotondato 139"/>
          <p:cNvSpPr>
            <a:spLocks noChangeAspect="1"/>
          </p:cNvSpPr>
          <p:nvPr/>
        </p:nvSpPr>
        <p:spPr>
          <a:xfrm>
            <a:off x="263577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1" name="Rettangolo arrotondato 140"/>
          <p:cNvSpPr>
            <a:spLocks noChangeAspect="1"/>
          </p:cNvSpPr>
          <p:nvPr/>
        </p:nvSpPr>
        <p:spPr>
          <a:xfrm>
            <a:off x="420660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2" name="Rettangolo arrotondato 141"/>
          <p:cNvSpPr>
            <a:spLocks noChangeAspect="1"/>
          </p:cNvSpPr>
          <p:nvPr/>
        </p:nvSpPr>
        <p:spPr>
          <a:xfrm>
            <a:off x="57774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3" name="Rettangolo arrotondato 142"/>
          <p:cNvSpPr>
            <a:spLocks noChangeAspect="1"/>
          </p:cNvSpPr>
          <p:nvPr/>
        </p:nvSpPr>
        <p:spPr>
          <a:xfrm>
            <a:off x="734825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4" name="Rettangolo arrotondato 143"/>
          <p:cNvSpPr>
            <a:spLocks noChangeAspect="1"/>
          </p:cNvSpPr>
          <p:nvPr/>
        </p:nvSpPr>
        <p:spPr>
          <a:xfrm>
            <a:off x="1111823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5" name="Rettangolo arrotondato 144"/>
          <p:cNvSpPr>
            <a:spLocks noChangeAspect="1"/>
          </p:cNvSpPr>
          <p:nvPr/>
        </p:nvSpPr>
        <p:spPr>
          <a:xfrm>
            <a:off x="1268907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6" name="Rettangolo arrotondato 145"/>
          <p:cNvSpPr>
            <a:spLocks noChangeAspect="1"/>
          </p:cNvSpPr>
          <p:nvPr/>
        </p:nvSpPr>
        <p:spPr>
          <a:xfrm>
            <a:off x="1425990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7" name="Rettangolo arrotondato 146"/>
          <p:cNvSpPr>
            <a:spLocks noChangeAspect="1"/>
          </p:cNvSpPr>
          <p:nvPr/>
        </p:nvSpPr>
        <p:spPr>
          <a:xfrm>
            <a:off x="1645905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8" name="Rettangolo arrotondato 147"/>
          <p:cNvSpPr>
            <a:spLocks noChangeAspect="1"/>
          </p:cNvSpPr>
          <p:nvPr/>
        </p:nvSpPr>
        <p:spPr>
          <a:xfrm>
            <a:off x="1802988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9" name="Rettangolo arrotondato 148"/>
          <p:cNvSpPr>
            <a:spLocks noChangeAspect="1"/>
          </p:cNvSpPr>
          <p:nvPr/>
        </p:nvSpPr>
        <p:spPr>
          <a:xfrm>
            <a:off x="196007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0" name="Rettangolo arrotondato 149"/>
          <p:cNvSpPr>
            <a:spLocks noChangeAspect="1"/>
          </p:cNvSpPr>
          <p:nvPr/>
        </p:nvSpPr>
        <p:spPr>
          <a:xfrm>
            <a:off x="2117153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1" name="Rettangolo 150"/>
          <p:cNvSpPr>
            <a:spLocks noChangeAspect="1"/>
          </p:cNvSpPr>
          <p:nvPr/>
        </p:nvSpPr>
        <p:spPr>
          <a:xfrm>
            <a:off x="326411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2" name="Rettangolo 151"/>
          <p:cNvSpPr>
            <a:spLocks noChangeAspect="1"/>
          </p:cNvSpPr>
          <p:nvPr/>
        </p:nvSpPr>
        <p:spPr>
          <a:xfrm>
            <a:off x="32641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3" name="Rettangolo 152"/>
          <p:cNvSpPr>
            <a:spLocks noChangeAspect="1"/>
          </p:cNvSpPr>
          <p:nvPr/>
        </p:nvSpPr>
        <p:spPr>
          <a:xfrm>
            <a:off x="46338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4" name="Rettangolo 153"/>
          <p:cNvSpPr>
            <a:spLocks noChangeAspect="1"/>
          </p:cNvSpPr>
          <p:nvPr/>
        </p:nvSpPr>
        <p:spPr>
          <a:xfrm>
            <a:off x="65188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5" name="Rettangolo 154"/>
          <p:cNvSpPr>
            <a:spLocks noChangeAspect="1"/>
          </p:cNvSpPr>
          <p:nvPr/>
        </p:nvSpPr>
        <p:spPr>
          <a:xfrm>
            <a:off x="777553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6" name="Rettangolo arrotondato 155"/>
          <p:cNvSpPr>
            <a:spLocks noChangeAspect="1"/>
          </p:cNvSpPr>
          <p:nvPr/>
        </p:nvSpPr>
        <p:spPr>
          <a:xfrm>
            <a:off x="452077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7" name="Rettangolo 156"/>
          <p:cNvSpPr>
            <a:spLocks noChangeAspect="1"/>
          </p:cNvSpPr>
          <p:nvPr/>
        </p:nvSpPr>
        <p:spPr>
          <a:xfrm>
            <a:off x="546326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8" name="Rettangolo 157"/>
          <p:cNvSpPr>
            <a:spLocks noChangeAspect="1"/>
          </p:cNvSpPr>
          <p:nvPr/>
        </p:nvSpPr>
        <p:spPr>
          <a:xfrm>
            <a:off x="1017574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9" name="Rettangolo 158"/>
          <p:cNvSpPr>
            <a:spLocks noChangeAspect="1"/>
          </p:cNvSpPr>
          <p:nvPr/>
        </p:nvSpPr>
        <p:spPr>
          <a:xfrm>
            <a:off x="1017574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0" name="Rettangolo 159"/>
          <p:cNvSpPr>
            <a:spLocks noChangeAspect="1"/>
          </p:cNvSpPr>
          <p:nvPr/>
        </p:nvSpPr>
        <p:spPr>
          <a:xfrm>
            <a:off x="115455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1" name="Rettangolo 160"/>
          <p:cNvSpPr>
            <a:spLocks noChangeAspect="1"/>
          </p:cNvSpPr>
          <p:nvPr/>
        </p:nvSpPr>
        <p:spPr>
          <a:xfrm>
            <a:off x="134305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2" name="Rettangolo 161"/>
          <p:cNvSpPr>
            <a:spLocks noChangeAspect="1"/>
          </p:cNvSpPr>
          <p:nvPr/>
        </p:nvSpPr>
        <p:spPr>
          <a:xfrm>
            <a:off x="146871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3" name="Rettangolo arrotondato 162"/>
          <p:cNvSpPr>
            <a:spLocks noChangeAspect="1"/>
          </p:cNvSpPr>
          <p:nvPr/>
        </p:nvSpPr>
        <p:spPr>
          <a:xfrm>
            <a:off x="1143241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4" name="Rettangolo 163"/>
          <p:cNvSpPr>
            <a:spLocks noChangeAspect="1"/>
          </p:cNvSpPr>
          <p:nvPr/>
        </p:nvSpPr>
        <p:spPr>
          <a:xfrm>
            <a:off x="1237490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5" name="Rettangolo 164"/>
          <p:cNvSpPr>
            <a:spLocks noChangeAspect="1"/>
          </p:cNvSpPr>
          <p:nvPr/>
        </p:nvSpPr>
        <p:spPr>
          <a:xfrm>
            <a:off x="1708739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6" name="Rettangolo 165"/>
          <p:cNvSpPr>
            <a:spLocks noChangeAspect="1"/>
          </p:cNvSpPr>
          <p:nvPr/>
        </p:nvSpPr>
        <p:spPr>
          <a:xfrm>
            <a:off x="1708739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7" name="Rettangolo 166"/>
          <p:cNvSpPr>
            <a:spLocks noChangeAspect="1"/>
          </p:cNvSpPr>
          <p:nvPr/>
        </p:nvSpPr>
        <p:spPr>
          <a:xfrm>
            <a:off x="1845715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8" name="Rettangolo 167"/>
          <p:cNvSpPr>
            <a:spLocks noChangeAspect="1"/>
          </p:cNvSpPr>
          <p:nvPr/>
        </p:nvSpPr>
        <p:spPr>
          <a:xfrm>
            <a:off x="2034214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9" name="Rettangolo 168"/>
          <p:cNvSpPr>
            <a:spLocks noChangeAspect="1"/>
          </p:cNvSpPr>
          <p:nvPr/>
        </p:nvSpPr>
        <p:spPr>
          <a:xfrm>
            <a:off x="215988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0" name="Rettangolo arrotondato 169"/>
          <p:cNvSpPr>
            <a:spLocks noChangeAspect="1"/>
          </p:cNvSpPr>
          <p:nvPr/>
        </p:nvSpPr>
        <p:spPr>
          <a:xfrm>
            <a:off x="1834405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1" name="Rettangolo 170"/>
          <p:cNvSpPr>
            <a:spLocks noChangeAspect="1"/>
          </p:cNvSpPr>
          <p:nvPr/>
        </p:nvSpPr>
        <p:spPr>
          <a:xfrm>
            <a:off x="1928654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2" name="Rettangolo 171"/>
          <p:cNvSpPr/>
          <p:nvPr/>
        </p:nvSpPr>
        <p:spPr>
          <a:xfrm>
            <a:off x="0" y="82512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3" name="Titolo 1"/>
          <p:cNvSpPr txBox="1">
            <a:spLocks/>
          </p:cNvSpPr>
          <p:nvPr/>
        </p:nvSpPr>
        <p:spPr>
          <a:xfrm>
            <a:off x="0" y="-7145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Active energy modulation in</a:t>
            </a: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the cyclinac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74" name="Groupe 38"/>
          <p:cNvGrpSpPr/>
          <p:nvPr/>
        </p:nvGrpSpPr>
        <p:grpSpPr>
          <a:xfrm>
            <a:off x="890993" y="1785926"/>
            <a:ext cx="6538527" cy="5048535"/>
            <a:chOff x="176613" y="1237985"/>
            <a:chExt cx="6538527" cy="5048535"/>
          </a:xfrm>
        </p:grpSpPr>
        <p:pic>
          <p:nvPicPr>
            <p:cNvPr id="175" name="Image 36" descr="15 mo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613" y="1237985"/>
              <a:ext cx="6538527" cy="5048535"/>
            </a:xfrm>
            <a:prstGeom prst="rect">
              <a:avLst/>
            </a:prstGeom>
          </p:spPr>
        </p:pic>
        <p:sp>
          <p:nvSpPr>
            <p:cNvPr id="176" name="ZoneTexte 37"/>
            <p:cNvSpPr txBox="1"/>
            <p:nvPr/>
          </p:nvSpPr>
          <p:spPr>
            <a:xfrm>
              <a:off x="3500430" y="2161752"/>
              <a:ext cx="13573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 smtClean="0">
                  <a:solidFill>
                    <a:srgbClr val="0070C0"/>
                  </a:solidFill>
                  <a:latin typeface="Calibri" pitchFamily="34" charset="0"/>
                </a:rPr>
                <a:t>15 </a:t>
              </a:r>
              <a:r>
                <a:rPr lang="it-IT" sz="1600" b="1" dirty="0" err="1" smtClean="0">
                  <a:solidFill>
                    <a:srgbClr val="0070C0"/>
                  </a:solidFill>
                  <a:latin typeface="Calibri" pitchFamily="34" charset="0"/>
                </a:rPr>
                <a:t>mod</a:t>
              </a:r>
              <a:r>
                <a:rPr lang="it-IT" sz="1600" b="1" dirty="0" smtClean="0">
                  <a:solidFill>
                    <a:srgbClr val="0070C0"/>
                  </a:solidFill>
                  <a:latin typeface="Calibri" pitchFamily="34" charset="0"/>
                </a:rPr>
                <a:t> ON</a:t>
              </a:r>
              <a:endParaRPr lang="it-IT" sz="1600" b="1" dirty="0">
                <a:solidFill>
                  <a:srgbClr val="0070C0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arrotondato 23"/>
          <p:cNvSpPr>
            <a:spLocks noChangeAspect="1"/>
          </p:cNvSpPr>
          <p:nvPr/>
        </p:nvSpPr>
        <p:spPr>
          <a:xfrm>
            <a:off x="300619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5" name="Rettangolo arrotondato 24"/>
          <p:cNvSpPr>
            <a:spLocks noChangeAspect="1"/>
          </p:cNvSpPr>
          <p:nvPr/>
        </p:nvSpPr>
        <p:spPr>
          <a:xfrm>
            <a:off x="231503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6" name="Rettangolo arrotondato 25"/>
          <p:cNvSpPr>
            <a:spLocks noChangeAspect="1"/>
          </p:cNvSpPr>
          <p:nvPr/>
        </p:nvSpPr>
        <p:spPr>
          <a:xfrm>
            <a:off x="247211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7" name="Rettangolo arrotondato 26"/>
          <p:cNvSpPr>
            <a:spLocks noChangeAspect="1"/>
          </p:cNvSpPr>
          <p:nvPr/>
        </p:nvSpPr>
        <p:spPr>
          <a:xfrm>
            <a:off x="262919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8" name="Rettangolo arrotondato 27"/>
          <p:cNvSpPr>
            <a:spLocks noChangeAspect="1"/>
          </p:cNvSpPr>
          <p:nvPr/>
        </p:nvSpPr>
        <p:spPr>
          <a:xfrm>
            <a:off x="278627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9" name="Rettangolo arrotondato 28"/>
          <p:cNvSpPr>
            <a:spLocks noChangeAspect="1"/>
          </p:cNvSpPr>
          <p:nvPr/>
        </p:nvSpPr>
        <p:spPr>
          <a:xfrm>
            <a:off x="316327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0" name="Rettangolo arrotondato 29"/>
          <p:cNvSpPr>
            <a:spLocks noChangeAspect="1"/>
          </p:cNvSpPr>
          <p:nvPr/>
        </p:nvSpPr>
        <p:spPr>
          <a:xfrm>
            <a:off x="332036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1" name="Rettangolo arrotondato 30"/>
          <p:cNvSpPr>
            <a:spLocks noChangeAspect="1"/>
          </p:cNvSpPr>
          <p:nvPr/>
        </p:nvSpPr>
        <p:spPr>
          <a:xfrm>
            <a:off x="347744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2" name="Rettangolo arrotondato 31"/>
          <p:cNvSpPr>
            <a:spLocks noChangeAspect="1"/>
          </p:cNvSpPr>
          <p:nvPr/>
        </p:nvSpPr>
        <p:spPr>
          <a:xfrm>
            <a:off x="369735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3" name="Rettangolo arrotondato 32"/>
          <p:cNvSpPr>
            <a:spLocks noChangeAspect="1"/>
          </p:cNvSpPr>
          <p:nvPr/>
        </p:nvSpPr>
        <p:spPr>
          <a:xfrm>
            <a:off x="3854441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4" name="Rettangolo arrotondato 33"/>
          <p:cNvSpPr>
            <a:spLocks noChangeAspect="1"/>
          </p:cNvSpPr>
          <p:nvPr/>
        </p:nvSpPr>
        <p:spPr>
          <a:xfrm>
            <a:off x="401152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5" name="Rettangolo arrotondato 34"/>
          <p:cNvSpPr>
            <a:spLocks noChangeAspect="1"/>
          </p:cNvSpPr>
          <p:nvPr/>
        </p:nvSpPr>
        <p:spPr>
          <a:xfrm>
            <a:off x="416860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6" name="Rettangolo arrotondato 35"/>
          <p:cNvSpPr>
            <a:spLocks noChangeAspect="1"/>
          </p:cNvSpPr>
          <p:nvPr/>
        </p:nvSpPr>
        <p:spPr>
          <a:xfrm>
            <a:off x="641040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7" name="Rettangolo arrotondato 36"/>
          <p:cNvSpPr>
            <a:spLocks noChangeAspect="1"/>
          </p:cNvSpPr>
          <p:nvPr/>
        </p:nvSpPr>
        <p:spPr>
          <a:xfrm>
            <a:off x="656748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8" name="Rettangolo arrotondato 37"/>
          <p:cNvSpPr>
            <a:spLocks noChangeAspect="1"/>
          </p:cNvSpPr>
          <p:nvPr/>
        </p:nvSpPr>
        <p:spPr>
          <a:xfrm>
            <a:off x="675598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9" name="Rettangolo arrotondato 38"/>
          <p:cNvSpPr>
            <a:spLocks noChangeAspect="1"/>
          </p:cNvSpPr>
          <p:nvPr/>
        </p:nvSpPr>
        <p:spPr>
          <a:xfrm>
            <a:off x="691306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0" name="Rettangolo arrotondato 39"/>
          <p:cNvSpPr>
            <a:spLocks noChangeAspect="1"/>
          </p:cNvSpPr>
          <p:nvPr/>
        </p:nvSpPr>
        <p:spPr>
          <a:xfrm>
            <a:off x="710156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1" name="Rettangolo arrotondato 40"/>
          <p:cNvSpPr>
            <a:spLocks noChangeAspect="1"/>
          </p:cNvSpPr>
          <p:nvPr/>
        </p:nvSpPr>
        <p:spPr>
          <a:xfrm>
            <a:off x="725865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2" name="Rettangolo 41"/>
          <p:cNvSpPr>
            <a:spLocks noChangeAspect="1"/>
          </p:cNvSpPr>
          <p:nvPr/>
        </p:nvSpPr>
        <p:spPr>
          <a:xfrm>
            <a:off x="2377864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3" name="Rettangolo 42"/>
          <p:cNvSpPr>
            <a:spLocks noChangeAspect="1"/>
          </p:cNvSpPr>
          <p:nvPr/>
        </p:nvSpPr>
        <p:spPr>
          <a:xfrm>
            <a:off x="237786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4" name="Rettangolo 43"/>
          <p:cNvSpPr>
            <a:spLocks noChangeAspect="1"/>
          </p:cNvSpPr>
          <p:nvPr/>
        </p:nvSpPr>
        <p:spPr>
          <a:xfrm>
            <a:off x="251484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5" name="Rettangolo 44"/>
          <p:cNvSpPr>
            <a:spLocks noChangeAspect="1"/>
          </p:cNvSpPr>
          <p:nvPr/>
        </p:nvSpPr>
        <p:spPr>
          <a:xfrm>
            <a:off x="270334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6" name="Rettangolo 45"/>
          <p:cNvSpPr>
            <a:spLocks noChangeAspect="1"/>
          </p:cNvSpPr>
          <p:nvPr/>
        </p:nvSpPr>
        <p:spPr>
          <a:xfrm>
            <a:off x="2829006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7" name="Rettangolo arrotondato 46"/>
          <p:cNvSpPr>
            <a:spLocks noChangeAspect="1"/>
          </p:cNvSpPr>
          <p:nvPr/>
        </p:nvSpPr>
        <p:spPr>
          <a:xfrm>
            <a:off x="2503530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8" name="Rettangolo 47"/>
          <p:cNvSpPr>
            <a:spLocks noChangeAspect="1"/>
          </p:cNvSpPr>
          <p:nvPr/>
        </p:nvSpPr>
        <p:spPr>
          <a:xfrm>
            <a:off x="259777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9" name="Rettangolo 48"/>
          <p:cNvSpPr>
            <a:spLocks noChangeAspect="1"/>
          </p:cNvSpPr>
          <p:nvPr/>
        </p:nvSpPr>
        <p:spPr>
          <a:xfrm>
            <a:off x="3069028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0" name="Rettangolo 49"/>
          <p:cNvSpPr>
            <a:spLocks noChangeAspect="1"/>
          </p:cNvSpPr>
          <p:nvPr/>
        </p:nvSpPr>
        <p:spPr>
          <a:xfrm>
            <a:off x="306902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1" name="Rettangolo 50"/>
          <p:cNvSpPr>
            <a:spLocks noChangeAspect="1"/>
          </p:cNvSpPr>
          <p:nvPr/>
        </p:nvSpPr>
        <p:spPr>
          <a:xfrm>
            <a:off x="320600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2" name="Rettangolo 51"/>
          <p:cNvSpPr>
            <a:spLocks noChangeAspect="1"/>
          </p:cNvSpPr>
          <p:nvPr/>
        </p:nvSpPr>
        <p:spPr>
          <a:xfrm>
            <a:off x="339450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3" name="Rettangolo 52"/>
          <p:cNvSpPr>
            <a:spLocks noChangeAspect="1"/>
          </p:cNvSpPr>
          <p:nvPr/>
        </p:nvSpPr>
        <p:spPr>
          <a:xfrm>
            <a:off x="352017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4" name="Rettangolo arrotondato 53"/>
          <p:cNvSpPr>
            <a:spLocks noChangeAspect="1"/>
          </p:cNvSpPr>
          <p:nvPr/>
        </p:nvSpPr>
        <p:spPr>
          <a:xfrm>
            <a:off x="3194694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5" name="Rettangolo 54"/>
          <p:cNvSpPr>
            <a:spLocks noChangeAspect="1"/>
          </p:cNvSpPr>
          <p:nvPr/>
        </p:nvSpPr>
        <p:spPr>
          <a:xfrm>
            <a:off x="3288943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6" name="Rettangolo 55"/>
          <p:cNvSpPr>
            <a:spLocks noChangeAspect="1"/>
          </p:cNvSpPr>
          <p:nvPr/>
        </p:nvSpPr>
        <p:spPr>
          <a:xfrm>
            <a:off x="3760192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7" name="Rettangolo 56"/>
          <p:cNvSpPr>
            <a:spLocks noChangeAspect="1"/>
          </p:cNvSpPr>
          <p:nvPr/>
        </p:nvSpPr>
        <p:spPr>
          <a:xfrm>
            <a:off x="3760192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8" name="Rettangolo 57"/>
          <p:cNvSpPr>
            <a:spLocks noChangeAspect="1"/>
          </p:cNvSpPr>
          <p:nvPr/>
        </p:nvSpPr>
        <p:spPr>
          <a:xfrm>
            <a:off x="389716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9" name="Rettangolo 58"/>
          <p:cNvSpPr>
            <a:spLocks noChangeAspect="1"/>
          </p:cNvSpPr>
          <p:nvPr/>
        </p:nvSpPr>
        <p:spPr>
          <a:xfrm>
            <a:off x="408566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0" name="Rettangolo 59"/>
          <p:cNvSpPr>
            <a:spLocks noChangeAspect="1"/>
          </p:cNvSpPr>
          <p:nvPr/>
        </p:nvSpPr>
        <p:spPr>
          <a:xfrm>
            <a:off x="421133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1" name="Rettangolo arrotondato 60"/>
          <p:cNvSpPr>
            <a:spLocks noChangeAspect="1"/>
          </p:cNvSpPr>
          <p:nvPr/>
        </p:nvSpPr>
        <p:spPr>
          <a:xfrm>
            <a:off x="3885858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2" name="Rettangolo 61"/>
          <p:cNvSpPr>
            <a:spLocks noChangeAspect="1"/>
          </p:cNvSpPr>
          <p:nvPr/>
        </p:nvSpPr>
        <p:spPr>
          <a:xfrm>
            <a:off x="398010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3" name="Rettangolo 62"/>
          <p:cNvSpPr>
            <a:spLocks noChangeAspect="1"/>
          </p:cNvSpPr>
          <p:nvPr/>
        </p:nvSpPr>
        <p:spPr>
          <a:xfrm>
            <a:off x="6473236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4" name="Rettangolo 63"/>
          <p:cNvSpPr>
            <a:spLocks noChangeAspect="1"/>
          </p:cNvSpPr>
          <p:nvPr/>
        </p:nvSpPr>
        <p:spPr>
          <a:xfrm>
            <a:off x="645312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5" name="Rettangolo 64"/>
          <p:cNvSpPr>
            <a:spLocks noChangeAspect="1"/>
          </p:cNvSpPr>
          <p:nvPr/>
        </p:nvSpPr>
        <p:spPr>
          <a:xfrm>
            <a:off x="664162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6" name="Rettangolo arrotondato 65"/>
          <p:cNvSpPr>
            <a:spLocks noChangeAspect="1"/>
          </p:cNvSpPr>
          <p:nvPr/>
        </p:nvSpPr>
        <p:spPr>
          <a:xfrm>
            <a:off x="6441819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7" name="Rettangolo 66"/>
          <p:cNvSpPr>
            <a:spLocks noChangeAspect="1"/>
          </p:cNvSpPr>
          <p:nvPr/>
        </p:nvSpPr>
        <p:spPr>
          <a:xfrm>
            <a:off x="653606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8" name="Rettangolo 67"/>
          <p:cNvSpPr>
            <a:spLocks noChangeAspect="1"/>
          </p:cNvSpPr>
          <p:nvPr/>
        </p:nvSpPr>
        <p:spPr>
          <a:xfrm>
            <a:off x="714429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9" name="Rettangolo 68"/>
          <p:cNvSpPr>
            <a:spLocks noChangeAspect="1"/>
          </p:cNvSpPr>
          <p:nvPr/>
        </p:nvSpPr>
        <p:spPr>
          <a:xfrm>
            <a:off x="733279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0" name="Rettangolo arrotondato 69"/>
          <p:cNvSpPr>
            <a:spLocks noChangeAspect="1"/>
          </p:cNvSpPr>
          <p:nvPr/>
        </p:nvSpPr>
        <p:spPr>
          <a:xfrm>
            <a:off x="7132984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1" name="Rettangolo 70"/>
          <p:cNvSpPr>
            <a:spLocks noChangeAspect="1"/>
          </p:cNvSpPr>
          <p:nvPr/>
        </p:nvSpPr>
        <p:spPr>
          <a:xfrm>
            <a:off x="7227234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2" name="Rettangolo 71"/>
          <p:cNvSpPr>
            <a:spLocks noChangeAspect="1"/>
          </p:cNvSpPr>
          <p:nvPr/>
        </p:nvSpPr>
        <p:spPr>
          <a:xfrm>
            <a:off x="7164400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3" name="Rettangolo 72"/>
          <p:cNvSpPr>
            <a:spLocks noChangeAspect="1"/>
          </p:cNvSpPr>
          <p:nvPr/>
        </p:nvSpPr>
        <p:spPr>
          <a:xfrm>
            <a:off x="6818818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4" name="Rettangolo 73"/>
          <p:cNvSpPr>
            <a:spLocks noChangeAspect="1"/>
          </p:cNvSpPr>
          <p:nvPr/>
        </p:nvSpPr>
        <p:spPr>
          <a:xfrm>
            <a:off x="6798712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5" name="Rettangolo 74"/>
          <p:cNvSpPr>
            <a:spLocks noChangeAspect="1"/>
          </p:cNvSpPr>
          <p:nvPr/>
        </p:nvSpPr>
        <p:spPr>
          <a:xfrm>
            <a:off x="6987211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6" name="Rettangolo arrotondato 75"/>
          <p:cNvSpPr>
            <a:spLocks noChangeAspect="1"/>
          </p:cNvSpPr>
          <p:nvPr/>
        </p:nvSpPr>
        <p:spPr>
          <a:xfrm>
            <a:off x="6787402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7" name="Rettangolo 76"/>
          <p:cNvSpPr>
            <a:spLocks noChangeAspect="1"/>
          </p:cNvSpPr>
          <p:nvPr/>
        </p:nvSpPr>
        <p:spPr>
          <a:xfrm>
            <a:off x="6881652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8" name="Rettangolo arrotondato 77"/>
          <p:cNvSpPr>
            <a:spLocks noChangeAspect="1"/>
          </p:cNvSpPr>
          <p:nvPr/>
        </p:nvSpPr>
        <p:spPr>
          <a:xfrm>
            <a:off x="745837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9" name="Rettangolo arrotondato 78"/>
          <p:cNvSpPr>
            <a:spLocks noChangeAspect="1"/>
          </p:cNvSpPr>
          <p:nvPr/>
        </p:nvSpPr>
        <p:spPr>
          <a:xfrm>
            <a:off x="761545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0" name="Rettangolo arrotondato 79"/>
          <p:cNvSpPr>
            <a:spLocks noChangeAspect="1"/>
          </p:cNvSpPr>
          <p:nvPr/>
        </p:nvSpPr>
        <p:spPr>
          <a:xfrm>
            <a:off x="780395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1" name="Rettangolo arrotondato 80"/>
          <p:cNvSpPr>
            <a:spLocks noChangeAspect="1"/>
          </p:cNvSpPr>
          <p:nvPr/>
        </p:nvSpPr>
        <p:spPr>
          <a:xfrm>
            <a:off x="796103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2" name="Rettangolo arrotondato 81"/>
          <p:cNvSpPr>
            <a:spLocks noChangeAspect="1"/>
          </p:cNvSpPr>
          <p:nvPr/>
        </p:nvSpPr>
        <p:spPr>
          <a:xfrm>
            <a:off x="814953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3" name="Rettangolo arrotondato 82"/>
          <p:cNvSpPr>
            <a:spLocks noChangeAspect="1"/>
          </p:cNvSpPr>
          <p:nvPr/>
        </p:nvSpPr>
        <p:spPr>
          <a:xfrm>
            <a:off x="830661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4" name="Rettangolo 83"/>
          <p:cNvSpPr>
            <a:spLocks noChangeAspect="1"/>
          </p:cNvSpPr>
          <p:nvPr/>
        </p:nvSpPr>
        <p:spPr>
          <a:xfrm>
            <a:off x="7521203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5" name="Rettangolo 84"/>
          <p:cNvSpPr>
            <a:spLocks noChangeAspect="1"/>
          </p:cNvSpPr>
          <p:nvPr/>
        </p:nvSpPr>
        <p:spPr>
          <a:xfrm>
            <a:off x="7501097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6" name="Rettangolo 85"/>
          <p:cNvSpPr>
            <a:spLocks noChangeAspect="1"/>
          </p:cNvSpPr>
          <p:nvPr/>
        </p:nvSpPr>
        <p:spPr>
          <a:xfrm>
            <a:off x="7689596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7" name="Rettangolo arrotondato 86"/>
          <p:cNvSpPr>
            <a:spLocks noChangeAspect="1"/>
          </p:cNvSpPr>
          <p:nvPr/>
        </p:nvSpPr>
        <p:spPr>
          <a:xfrm>
            <a:off x="7489787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8" name="Rettangolo 87"/>
          <p:cNvSpPr>
            <a:spLocks noChangeAspect="1"/>
          </p:cNvSpPr>
          <p:nvPr/>
        </p:nvSpPr>
        <p:spPr>
          <a:xfrm>
            <a:off x="7584037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9" name="Rettangolo 88"/>
          <p:cNvSpPr>
            <a:spLocks noChangeAspect="1"/>
          </p:cNvSpPr>
          <p:nvPr/>
        </p:nvSpPr>
        <p:spPr>
          <a:xfrm>
            <a:off x="819226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0" name="Rettangolo 89"/>
          <p:cNvSpPr>
            <a:spLocks noChangeAspect="1"/>
          </p:cNvSpPr>
          <p:nvPr/>
        </p:nvSpPr>
        <p:spPr>
          <a:xfrm>
            <a:off x="838076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1" name="Rettangolo arrotondato 90"/>
          <p:cNvSpPr>
            <a:spLocks noChangeAspect="1"/>
          </p:cNvSpPr>
          <p:nvPr/>
        </p:nvSpPr>
        <p:spPr>
          <a:xfrm>
            <a:off x="8193194" y="1000112"/>
            <a:ext cx="219916" cy="21991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2" name="Rettangolo 91"/>
          <p:cNvSpPr>
            <a:spLocks noChangeAspect="1"/>
          </p:cNvSpPr>
          <p:nvPr/>
        </p:nvSpPr>
        <p:spPr>
          <a:xfrm>
            <a:off x="8275200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3" name="Rettangolo 92"/>
          <p:cNvSpPr>
            <a:spLocks noChangeAspect="1"/>
          </p:cNvSpPr>
          <p:nvPr/>
        </p:nvSpPr>
        <p:spPr>
          <a:xfrm>
            <a:off x="8212367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4" name="Rettangolo 93"/>
          <p:cNvSpPr>
            <a:spLocks noChangeAspect="1"/>
          </p:cNvSpPr>
          <p:nvPr/>
        </p:nvSpPr>
        <p:spPr>
          <a:xfrm>
            <a:off x="7866785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5" name="Rettangolo 94"/>
          <p:cNvSpPr>
            <a:spLocks noChangeAspect="1"/>
          </p:cNvSpPr>
          <p:nvPr/>
        </p:nvSpPr>
        <p:spPr>
          <a:xfrm>
            <a:off x="784667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6" name="Rettangolo 95"/>
          <p:cNvSpPr>
            <a:spLocks noChangeAspect="1"/>
          </p:cNvSpPr>
          <p:nvPr/>
        </p:nvSpPr>
        <p:spPr>
          <a:xfrm>
            <a:off x="803517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7" name="Rettangolo arrotondato 96"/>
          <p:cNvSpPr>
            <a:spLocks noChangeAspect="1"/>
          </p:cNvSpPr>
          <p:nvPr/>
        </p:nvSpPr>
        <p:spPr>
          <a:xfrm>
            <a:off x="7835368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8" name="Rettangolo 97"/>
          <p:cNvSpPr>
            <a:spLocks noChangeAspect="1"/>
          </p:cNvSpPr>
          <p:nvPr/>
        </p:nvSpPr>
        <p:spPr>
          <a:xfrm>
            <a:off x="792961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9" name="Rettangolo arrotondato 98"/>
          <p:cNvSpPr>
            <a:spLocks noChangeAspect="1"/>
          </p:cNvSpPr>
          <p:nvPr/>
        </p:nvSpPr>
        <p:spPr>
          <a:xfrm>
            <a:off x="850409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0" name="Rettangolo arrotondato 99"/>
          <p:cNvSpPr>
            <a:spLocks noChangeAspect="1"/>
          </p:cNvSpPr>
          <p:nvPr/>
        </p:nvSpPr>
        <p:spPr>
          <a:xfrm>
            <a:off x="866117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1" name="Rettangolo 100"/>
          <p:cNvSpPr>
            <a:spLocks noChangeAspect="1"/>
          </p:cNvSpPr>
          <p:nvPr/>
        </p:nvSpPr>
        <p:spPr>
          <a:xfrm>
            <a:off x="8566926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2" name="Rettangolo 101"/>
          <p:cNvSpPr>
            <a:spLocks noChangeAspect="1"/>
          </p:cNvSpPr>
          <p:nvPr/>
        </p:nvSpPr>
        <p:spPr>
          <a:xfrm>
            <a:off x="854681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3" name="Rettangolo 102"/>
          <p:cNvSpPr>
            <a:spLocks noChangeAspect="1"/>
          </p:cNvSpPr>
          <p:nvPr/>
        </p:nvSpPr>
        <p:spPr>
          <a:xfrm>
            <a:off x="873531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4" name="Rettangolo arrotondato 103"/>
          <p:cNvSpPr>
            <a:spLocks noChangeAspect="1"/>
          </p:cNvSpPr>
          <p:nvPr/>
        </p:nvSpPr>
        <p:spPr>
          <a:xfrm>
            <a:off x="8535509" y="1000112"/>
            <a:ext cx="219916" cy="21991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5" name="Rettangolo 104"/>
          <p:cNvSpPr>
            <a:spLocks noChangeAspect="1"/>
          </p:cNvSpPr>
          <p:nvPr/>
        </p:nvSpPr>
        <p:spPr>
          <a:xfrm>
            <a:off x="862975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6" name="Rettangolo arrotondato 105"/>
          <p:cNvSpPr>
            <a:spLocks noChangeAspect="1"/>
          </p:cNvSpPr>
          <p:nvPr/>
        </p:nvSpPr>
        <p:spPr>
          <a:xfrm>
            <a:off x="5066224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7" name="Rettangolo arrotondato 106"/>
          <p:cNvSpPr>
            <a:spLocks noChangeAspect="1"/>
          </p:cNvSpPr>
          <p:nvPr/>
        </p:nvSpPr>
        <p:spPr>
          <a:xfrm>
            <a:off x="4375059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8" name="Rettangolo arrotondato 107"/>
          <p:cNvSpPr>
            <a:spLocks noChangeAspect="1"/>
          </p:cNvSpPr>
          <p:nvPr/>
        </p:nvSpPr>
        <p:spPr>
          <a:xfrm>
            <a:off x="453214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9" name="Rettangolo arrotondato 108"/>
          <p:cNvSpPr>
            <a:spLocks noChangeAspect="1"/>
          </p:cNvSpPr>
          <p:nvPr/>
        </p:nvSpPr>
        <p:spPr>
          <a:xfrm>
            <a:off x="468922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0" name="Rettangolo arrotondato 109"/>
          <p:cNvSpPr>
            <a:spLocks noChangeAspect="1"/>
          </p:cNvSpPr>
          <p:nvPr/>
        </p:nvSpPr>
        <p:spPr>
          <a:xfrm>
            <a:off x="484630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1" name="Rettangolo arrotondato 110"/>
          <p:cNvSpPr>
            <a:spLocks noChangeAspect="1"/>
          </p:cNvSpPr>
          <p:nvPr/>
        </p:nvSpPr>
        <p:spPr>
          <a:xfrm>
            <a:off x="522330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2" name="Rettangolo arrotondato 111"/>
          <p:cNvSpPr>
            <a:spLocks noChangeAspect="1"/>
          </p:cNvSpPr>
          <p:nvPr/>
        </p:nvSpPr>
        <p:spPr>
          <a:xfrm>
            <a:off x="5380389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3" name="Rettangolo arrotondato 112"/>
          <p:cNvSpPr>
            <a:spLocks noChangeAspect="1"/>
          </p:cNvSpPr>
          <p:nvPr/>
        </p:nvSpPr>
        <p:spPr>
          <a:xfrm>
            <a:off x="553747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4" name="Rettangolo arrotondato 113"/>
          <p:cNvSpPr>
            <a:spLocks noChangeAspect="1"/>
          </p:cNvSpPr>
          <p:nvPr/>
        </p:nvSpPr>
        <p:spPr>
          <a:xfrm>
            <a:off x="575738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5" name="Rettangolo arrotondato 114"/>
          <p:cNvSpPr>
            <a:spLocks noChangeAspect="1"/>
          </p:cNvSpPr>
          <p:nvPr/>
        </p:nvSpPr>
        <p:spPr>
          <a:xfrm>
            <a:off x="591447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6" name="Rettangolo arrotondato 115"/>
          <p:cNvSpPr>
            <a:spLocks noChangeAspect="1"/>
          </p:cNvSpPr>
          <p:nvPr/>
        </p:nvSpPr>
        <p:spPr>
          <a:xfrm>
            <a:off x="6071554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7" name="Rettangolo arrotondato 116"/>
          <p:cNvSpPr>
            <a:spLocks noChangeAspect="1"/>
          </p:cNvSpPr>
          <p:nvPr/>
        </p:nvSpPr>
        <p:spPr>
          <a:xfrm>
            <a:off x="622863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8" name="Rettangolo 117"/>
          <p:cNvSpPr>
            <a:spLocks noChangeAspect="1"/>
          </p:cNvSpPr>
          <p:nvPr/>
        </p:nvSpPr>
        <p:spPr>
          <a:xfrm>
            <a:off x="4437893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9" name="Rettangolo 118"/>
          <p:cNvSpPr>
            <a:spLocks noChangeAspect="1"/>
          </p:cNvSpPr>
          <p:nvPr/>
        </p:nvSpPr>
        <p:spPr>
          <a:xfrm>
            <a:off x="443789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0" name="Rettangolo 119"/>
          <p:cNvSpPr>
            <a:spLocks noChangeAspect="1"/>
          </p:cNvSpPr>
          <p:nvPr/>
        </p:nvSpPr>
        <p:spPr>
          <a:xfrm>
            <a:off x="457487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1" name="Rettangolo 120"/>
          <p:cNvSpPr>
            <a:spLocks noChangeAspect="1"/>
          </p:cNvSpPr>
          <p:nvPr/>
        </p:nvSpPr>
        <p:spPr>
          <a:xfrm>
            <a:off x="476336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2" name="Rettangolo 121"/>
          <p:cNvSpPr>
            <a:spLocks noChangeAspect="1"/>
          </p:cNvSpPr>
          <p:nvPr/>
        </p:nvSpPr>
        <p:spPr>
          <a:xfrm>
            <a:off x="4889035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3" name="Rettangolo arrotondato 122"/>
          <p:cNvSpPr>
            <a:spLocks noChangeAspect="1"/>
          </p:cNvSpPr>
          <p:nvPr/>
        </p:nvSpPr>
        <p:spPr>
          <a:xfrm>
            <a:off x="4563559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4" name="Rettangolo 123"/>
          <p:cNvSpPr>
            <a:spLocks noChangeAspect="1"/>
          </p:cNvSpPr>
          <p:nvPr/>
        </p:nvSpPr>
        <p:spPr>
          <a:xfrm>
            <a:off x="465780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5" name="Rettangolo 124"/>
          <p:cNvSpPr>
            <a:spLocks noChangeAspect="1"/>
          </p:cNvSpPr>
          <p:nvPr/>
        </p:nvSpPr>
        <p:spPr>
          <a:xfrm>
            <a:off x="5129058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6" name="Rettangolo 125"/>
          <p:cNvSpPr>
            <a:spLocks noChangeAspect="1"/>
          </p:cNvSpPr>
          <p:nvPr/>
        </p:nvSpPr>
        <p:spPr>
          <a:xfrm>
            <a:off x="512905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7" name="Rettangolo 126"/>
          <p:cNvSpPr>
            <a:spLocks noChangeAspect="1"/>
          </p:cNvSpPr>
          <p:nvPr/>
        </p:nvSpPr>
        <p:spPr>
          <a:xfrm>
            <a:off x="526603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8" name="Rettangolo 127"/>
          <p:cNvSpPr>
            <a:spLocks noChangeAspect="1"/>
          </p:cNvSpPr>
          <p:nvPr/>
        </p:nvSpPr>
        <p:spPr>
          <a:xfrm>
            <a:off x="545453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9" name="Rettangolo 128"/>
          <p:cNvSpPr>
            <a:spLocks noChangeAspect="1"/>
          </p:cNvSpPr>
          <p:nvPr/>
        </p:nvSpPr>
        <p:spPr>
          <a:xfrm>
            <a:off x="558020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0" name="Rettangolo arrotondato 129"/>
          <p:cNvSpPr>
            <a:spLocks noChangeAspect="1"/>
          </p:cNvSpPr>
          <p:nvPr/>
        </p:nvSpPr>
        <p:spPr>
          <a:xfrm>
            <a:off x="5254723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1" name="Rettangolo 130"/>
          <p:cNvSpPr>
            <a:spLocks noChangeAspect="1"/>
          </p:cNvSpPr>
          <p:nvPr/>
        </p:nvSpPr>
        <p:spPr>
          <a:xfrm>
            <a:off x="5348972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2" name="Rettangolo 131"/>
          <p:cNvSpPr>
            <a:spLocks noChangeAspect="1"/>
          </p:cNvSpPr>
          <p:nvPr/>
        </p:nvSpPr>
        <p:spPr>
          <a:xfrm>
            <a:off x="5820221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3" name="Rettangolo 132"/>
          <p:cNvSpPr>
            <a:spLocks noChangeAspect="1"/>
          </p:cNvSpPr>
          <p:nvPr/>
        </p:nvSpPr>
        <p:spPr>
          <a:xfrm>
            <a:off x="5820221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4" name="Rettangolo 133"/>
          <p:cNvSpPr>
            <a:spLocks noChangeAspect="1"/>
          </p:cNvSpPr>
          <p:nvPr/>
        </p:nvSpPr>
        <p:spPr>
          <a:xfrm>
            <a:off x="595719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5" name="Rettangolo 134"/>
          <p:cNvSpPr>
            <a:spLocks noChangeAspect="1"/>
          </p:cNvSpPr>
          <p:nvPr/>
        </p:nvSpPr>
        <p:spPr>
          <a:xfrm>
            <a:off x="6145697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6" name="Rettangolo 135"/>
          <p:cNvSpPr>
            <a:spLocks noChangeAspect="1"/>
          </p:cNvSpPr>
          <p:nvPr/>
        </p:nvSpPr>
        <p:spPr>
          <a:xfrm>
            <a:off x="627136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7" name="Rettangolo arrotondato 136"/>
          <p:cNvSpPr>
            <a:spLocks noChangeAspect="1"/>
          </p:cNvSpPr>
          <p:nvPr/>
        </p:nvSpPr>
        <p:spPr>
          <a:xfrm>
            <a:off x="5945888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8" name="Rettangolo 137"/>
          <p:cNvSpPr>
            <a:spLocks noChangeAspect="1"/>
          </p:cNvSpPr>
          <p:nvPr/>
        </p:nvSpPr>
        <p:spPr>
          <a:xfrm>
            <a:off x="6040137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9" name="Rettangolo arrotondato 138"/>
          <p:cNvSpPr>
            <a:spLocks noChangeAspect="1"/>
          </p:cNvSpPr>
          <p:nvPr/>
        </p:nvSpPr>
        <p:spPr>
          <a:xfrm>
            <a:off x="95474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0" name="Rettangolo arrotondato 139"/>
          <p:cNvSpPr>
            <a:spLocks noChangeAspect="1"/>
          </p:cNvSpPr>
          <p:nvPr/>
        </p:nvSpPr>
        <p:spPr>
          <a:xfrm>
            <a:off x="263577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1" name="Rettangolo arrotondato 140"/>
          <p:cNvSpPr>
            <a:spLocks noChangeAspect="1"/>
          </p:cNvSpPr>
          <p:nvPr/>
        </p:nvSpPr>
        <p:spPr>
          <a:xfrm>
            <a:off x="420660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2" name="Rettangolo arrotondato 141"/>
          <p:cNvSpPr>
            <a:spLocks noChangeAspect="1"/>
          </p:cNvSpPr>
          <p:nvPr/>
        </p:nvSpPr>
        <p:spPr>
          <a:xfrm>
            <a:off x="57774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3" name="Rettangolo arrotondato 142"/>
          <p:cNvSpPr>
            <a:spLocks noChangeAspect="1"/>
          </p:cNvSpPr>
          <p:nvPr/>
        </p:nvSpPr>
        <p:spPr>
          <a:xfrm>
            <a:off x="734825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4" name="Rettangolo arrotondato 143"/>
          <p:cNvSpPr>
            <a:spLocks noChangeAspect="1"/>
          </p:cNvSpPr>
          <p:nvPr/>
        </p:nvSpPr>
        <p:spPr>
          <a:xfrm>
            <a:off x="1111823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5" name="Rettangolo arrotondato 144"/>
          <p:cNvSpPr>
            <a:spLocks noChangeAspect="1"/>
          </p:cNvSpPr>
          <p:nvPr/>
        </p:nvSpPr>
        <p:spPr>
          <a:xfrm>
            <a:off x="1268907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6" name="Rettangolo arrotondato 145"/>
          <p:cNvSpPr>
            <a:spLocks noChangeAspect="1"/>
          </p:cNvSpPr>
          <p:nvPr/>
        </p:nvSpPr>
        <p:spPr>
          <a:xfrm>
            <a:off x="1425990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7" name="Rettangolo arrotondato 146"/>
          <p:cNvSpPr>
            <a:spLocks noChangeAspect="1"/>
          </p:cNvSpPr>
          <p:nvPr/>
        </p:nvSpPr>
        <p:spPr>
          <a:xfrm>
            <a:off x="1645905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8" name="Rettangolo arrotondato 147"/>
          <p:cNvSpPr>
            <a:spLocks noChangeAspect="1"/>
          </p:cNvSpPr>
          <p:nvPr/>
        </p:nvSpPr>
        <p:spPr>
          <a:xfrm>
            <a:off x="1802988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9" name="Rettangolo arrotondato 148"/>
          <p:cNvSpPr>
            <a:spLocks noChangeAspect="1"/>
          </p:cNvSpPr>
          <p:nvPr/>
        </p:nvSpPr>
        <p:spPr>
          <a:xfrm>
            <a:off x="196007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0" name="Rettangolo arrotondato 149"/>
          <p:cNvSpPr>
            <a:spLocks noChangeAspect="1"/>
          </p:cNvSpPr>
          <p:nvPr/>
        </p:nvSpPr>
        <p:spPr>
          <a:xfrm>
            <a:off x="2117153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1" name="Rettangolo 150"/>
          <p:cNvSpPr>
            <a:spLocks noChangeAspect="1"/>
          </p:cNvSpPr>
          <p:nvPr/>
        </p:nvSpPr>
        <p:spPr>
          <a:xfrm>
            <a:off x="326411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2" name="Rettangolo 151"/>
          <p:cNvSpPr>
            <a:spLocks noChangeAspect="1"/>
          </p:cNvSpPr>
          <p:nvPr/>
        </p:nvSpPr>
        <p:spPr>
          <a:xfrm>
            <a:off x="32641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3" name="Rettangolo 152"/>
          <p:cNvSpPr>
            <a:spLocks noChangeAspect="1"/>
          </p:cNvSpPr>
          <p:nvPr/>
        </p:nvSpPr>
        <p:spPr>
          <a:xfrm>
            <a:off x="46338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4" name="Rettangolo 153"/>
          <p:cNvSpPr>
            <a:spLocks noChangeAspect="1"/>
          </p:cNvSpPr>
          <p:nvPr/>
        </p:nvSpPr>
        <p:spPr>
          <a:xfrm>
            <a:off x="65188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5" name="Rettangolo 154"/>
          <p:cNvSpPr>
            <a:spLocks noChangeAspect="1"/>
          </p:cNvSpPr>
          <p:nvPr/>
        </p:nvSpPr>
        <p:spPr>
          <a:xfrm>
            <a:off x="777553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6" name="Rettangolo arrotondato 155"/>
          <p:cNvSpPr>
            <a:spLocks noChangeAspect="1"/>
          </p:cNvSpPr>
          <p:nvPr/>
        </p:nvSpPr>
        <p:spPr>
          <a:xfrm>
            <a:off x="452077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7" name="Rettangolo 156"/>
          <p:cNvSpPr>
            <a:spLocks noChangeAspect="1"/>
          </p:cNvSpPr>
          <p:nvPr/>
        </p:nvSpPr>
        <p:spPr>
          <a:xfrm>
            <a:off x="546326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8" name="Rettangolo 157"/>
          <p:cNvSpPr>
            <a:spLocks noChangeAspect="1"/>
          </p:cNvSpPr>
          <p:nvPr/>
        </p:nvSpPr>
        <p:spPr>
          <a:xfrm>
            <a:off x="1017574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9" name="Rettangolo 158"/>
          <p:cNvSpPr>
            <a:spLocks noChangeAspect="1"/>
          </p:cNvSpPr>
          <p:nvPr/>
        </p:nvSpPr>
        <p:spPr>
          <a:xfrm>
            <a:off x="1017574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0" name="Rettangolo 159"/>
          <p:cNvSpPr>
            <a:spLocks noChangeAspect="1"/>
          </p:cNvSpPr>
          <p:nvPr/>
        </p:nvSpPr>
        <p:spPr>
          <a:xfrm>
            <a:off x="115455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1" name="Rettangolo 160"/>
          <p:cNvSpPr>
            <a:spLocks noChangeAspect="1"/>
          </p:cNvSpPr>
          <p:nvPr/>
        </p:nvSpPr>
        <p:spPr>
          <a:xfrm>
            <a:off x="134305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2" name="Rettangolo 161"/>
          <p:cNvSpPr>
            <a:spLocks noChangeAspect="1"/>
          </p:cNvSpPr>
          <p:nvPr/>
        </p:nvSpPr>
        <p:spPr>
          <a:xfrm>
            <a:off x="146871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3" name="Rettangolo arrotondato 162"/>
          <p:cNvSpPr>
            <a:spLocks noChangeAspect="1"/>
          </p:cNvSpPr>
          <p:nvPr/>
        </p:nvSpPr>
        <p:spPr>
          <a:xfrm>
            <a:off x="1143241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4" name="Rettangolo 163"/>
          <p:cNvSpPr>
            <a:spLocks noChangeAspect="1"/>
          </p:cNvSpPr>
          <p:nvPr/>
        </p:nvSpPr>
        <p:spPr>
          <a:xfrm>
            <a:off x="1237490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5" name="Rettangolo 164"/>
          <p:cNvSpPr>
            <a:spLocks noChangeAspect="1"/>
          </p:cNvSpPr>
          <p:nvPr/>
        </p:nvSpPr>
        <p:spPr>
          <a:xfrm>
            <a:off x="1708739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6" name="Rettangolo 165"/>
          <p:cNvSpPr>
            <a:spLocks noChangeAspect="1"/>
          </p:cNvSpPr>
          <p:nvPr/>
        </p:nvSpPr>
        <p:spPr>
          <a:xfrm>
            <a:off x="1708739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7" name="Rettangolo 166"/>
          <p:cNvSpPr>
            <a:spLocks noChangeAspect="1"/>
          </p:cNvSpPr>
          <p:nvPr/>
        </p:nvSpPr>
        <p:spPr>
          <a:xfrm>
            <a:off x="1845715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8" name="Rettangolo 167"/>
          <p:cNvSpPr>
            <a:spLocks noChangeAspect="1"/>
          </p:cNvSpPr>
          <p:nvPr/>
        </p:nvSpPr>
        <p:spPr>
          <a:xfrm>
            <a:off x="2034214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9" name="Rettangolo 168"/>
          <p:cNvSpPr>
            <a:spLocks noChangeAspect="1"/>
          </p:cNvSpPr>
          <p:nvPr/>
        </p:nvSpPr>
        <p:spPr>
          <a:xfrm>
            <a:off x="215988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0" name="Rettangolo arrotondato 169"/>
          <p:cNvSpPr>
            <a:spLocks noChangeAspect="1"/>
          </p:cNvSpPr>
          <p:nvPr/>
        </p:nvSpPr>
        <p:spPr>
          <a:xfrm>
            <a:off x="1834405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1" name="Rettangolo 170"/>
          <p:cNvSpPr>
            <a:spLocks noChangeAspect="1"/>
          </p:cNvSpPr>
          <p:nvPr/>
        </p:nvSpPr>
        <p:spPr>
          <a:xfrm>
            <a:off x="1928654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2" name="Rettangolo 171"/>
          <p:cNvSpPr/>
          <p:nvPr/>
        </p:nvSpPr>
        <p:spPr>
          <a:xfrm>
            <a:off x="0" y="82512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3" name="Titolo 1"/>
          <p:cNvSpPr txBox="1">
            <a:spLocks/>
          </p:cNvSpPr>
          <p:nvPr/>
        </p:nvSpPr>
        <p:spPr>
          <a:xfrm>
            <a:off x="0" y="-7145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ES" sz="3600" b="1" dirty="0" smtClean="0">
                <a:solidFill>
                  <a:schemeClr val="tx2"/>
                </a:solidFill>
              </a:rPr>
              <a:t>Active energy modulation in the cyclinac</a:t>
            </a:r>
            <a:endParaRPr lang="es-ES" sz="3600" b="1" dirty="0">
              <a:solidFill>
                <a:schemeClr val="tx2"/>
              </a:solidFill>
            </a:endParaRPr>
          </a:p>
        </p:txBody>
      </p:sp>
      <p:grpSp>
        <p:nvGrpSpPr>
          <p:cNvPr id="180" name="Groupe 35"/>
          <p:cNvGrpSpPr/>
          <p:nvPr/>
        </p:nvGrpSpPr>
        <p:grpSpPr>
          <a:xfrm>
            <a:off x="928662" y="1809489"/>
            <a:ext cx="6538527" cy="5048535"/>
            <a:chOff x="168656" y="1380861"/>
            <a:chExt cx="6538527" cy="5048535"/>
          </a:xfrm>
        </p:grpSpPr>
        <p:pic>
          <p:nvPicPr>
            <p:cNvPr id="181" name="Image 33" descr="16 mo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656" y="1380861"/>
              <a:ext cx="6538527" cy="5048535"/>
            </a:xfrm>
            <a:prstGeom prst="rect">
              <a:avLst/>
            </a:prstGeom>
          </p:spPr>
        </p:pic>
        <p:sp>
          <p:nvSpPr>
            <p:cNvPr id="182" name="ZoneTexte 34"/>
            <p:cNvSpPr txBox="1"/>
            <p:nvPr/>
          </p:nvSpPr>
          <p:spPr>
            <a:xfrm>
              <a:off x="3643306" y="2018876"/>
              <a:ext cx="13573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smtClean="0">
                  <a:solidFill>
                    <a:srgbClr val="00FF00"/>
                  </a:solidFill>
                  <a:latin typeface="Calibri" pitchFamily="34" charset="0"/>
                </a:rPr>
                <a:t>16 mod ON</a:t>
              </a:r>
              <a:endParaRPr lang="it-IT" sz="1600" b="1">
                <a:solidFill>
                  <a:srgbClr val="00FF00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arrotondato 23"/>
          <p:cNvSpPr>
            <a:spLocks noChangeAspect="1"/>
          </p:cNvSpPr>
          <p:nvPr/>
        </p:nvSpPr>
        <p:spPr>
          <a:xfrm>
            <a:off x="300619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5" name="Rettangolo arrotondato 24"/>
          <p:cNvSpPr>
            <a:spLocks noChangeAspect="1"/>
          </p:cNvSpPr>
          <p:nvPr/>
        </p:nvSpPr>
        <p:spPr>
          <a:xfrm>
            <a:off x="231503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6" name="Rettangolo arrotondato 25"/>
          <p:cNvSpPr>
            <a:spLocks noChangeAspect="1"/>
          </p:cNvSpPr>
          <p:nvPr/>
        </p:nvSpPr>
        <p:spPr>
          <a:xfrm>
            <a:off x="247211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7" name="Rettangolo arrotondato 26"/>
          <p:cNvSpPr>
            <a:spLocks noChangeAspect="1"/>
          </p:cNvSpPr>
          <p:nvPr/>
        </p:nvSpPr>
        <p:spPr>
          <a:xfrm>
            <a:off x="262919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8" name="Rettangolo arrotondato 27"/>
          <p:cNvSpPr>
            <a:spLocks noChangeAspect="1"/>
          </p:cNvSpPr>
          <p:nvPr/>
        </p:nvSpPr>
        <p:spPr>
          <a:xfrm>
            <a:off x="278627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9" name="Rettangolo arrotondato 28"/>
          <p:cNvSpPr>
            <a:spLocks noChangeAspect="1"/>
          </p:cNvSpPr>
          <p:nvPr/>
        </p:nvSpPr>
        <p:spPr>
          <a:xfrm>
            <a:off x="316327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0" name="Rettangolo arrotondato 29"/>
          <p:cNvSpPr>
            <a:spLocks noChangeAspect="1"/>
          </p:cNvSpPr>
          <p:nvPr/>
        </p:nvSpPr>
        <p:spPr>
          <a:xfrm>
            <a:off x="332036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1" name="Rettangolo arrotondato 30"/>
          <p:cNvSpPr>
            <a:spLocks noChangeAspect="1"/>
          </p:cNvSpPr>
          <p:nvPr/>
        </p:nvSpPr>
        <p:spPr>
          <a:xfrm>
            <a:off x="347744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2" name="Rettangolo arrotondato 31"/>
          <p:cNvSpPr>
            <a:spLocks noChangeAspect="1"/>
          </p:cNvSpPr>
          <p:nvPr/>
        </p:nvSpPr>
        <p:spPr>
          <a:xfrm>
            <a:off x="369735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3" name="Rettangolo arrotondato 32"/>
          <p:cNvSpPr>
            <a:spLocks noChangeAspect="1"/>
          </p:cNvSpPr>
          <p:nvPr/>
        </p:nvSpPr>
        <p:spPr>
          <a:xfrm>
            <a:off x="3854441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4" name="Rettangolo arrotondato 33"/>
          <p:cNvSpPr>
            <a:spLocks noChangeAspect="1"/>
          </p:cNvSpPr>
          <p:nvPr/>
        </p:nvSpPr>
        <p:spPr>
          <a:xfrm>
            <a:off x="401152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5" name="Rettangolo arrotondato 34"/>
          <p:cNvSpPr>
            <a:spLocks noChangeAspect="1"/>
          </p:cNvSpPr>
          <p:nvPr/>
        </p:nvSpPr>
        <p:spPr>
          <a:xfrm>
            <a:off x="416860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6" name="Rettangolo arrotondato 35"/>
          <p:cNvSpPr>
            <a:spLocks noChangeAspect="1"/>
          </p:cNvSpPr>
          <p:nvPr/>
        </p:nvSpPr>
        <p:spPr>
          <a:xfrm>
            <a:off x="641040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7" name="Rettangolo arrotondato 36"/>
          <p:cNvSpPr>
            <a:spLocks noChangeAspect="1"/>
          </p:cNvSpPr>
          <p:nvPr/>
        </p:nvSpPr>
        <p:spPr>
          <a:xfrm>
            <a:off x="656748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8" name="Rettangolo arrotondato 37"/>
          <p:cNvSpPr>
            <a:spLocks noChangeAspect="1"/>
          </p:cNvSpPr>
          <p:nvPr/>
        </p:nvSpPr>
        <p:spPr>
          <a:xfrm>
            <a:off x="675598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9" name="Rettangolo arrotondato 38"/>
          <p:cNvSpPr>
            <a:spLocks noChangeAspect="1"/>
          </p:cNvSpPr>
          <p:nvPr/>
        </p:nvSpPr>
        <p:spPr>
          <a:xfrm>
            <a:off x="691306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0" name="Rettangolo arrotondato 39"/>
          <p:cNvSpPr>
            <a:spLocks noChangeAspect="1"/>
          </p:cNvSpPr>
          <p:nvPr/>
        </p:nvSpPr>
        <p:spPr>
          <a:xfrm>
            <a:off x="710156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1" name="Rettangolo arrotondato 40"/>
          <p:cNvSpPr>
            <a:spLocks noChangeAspect="1"/>
          </p:cNvSpPr>
          <p:nvPr/>
        </p:nvSpPr>
        <p:spPr>
          <a:xfrm>
            <a:off x="725865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2" name="Rettangolo 41"/>
          <p:cNvSpPr>
            <a:spLocks noChangeAspect="1"/>
          </p:cNvSpPr>
          <p:nvPr/>
        </p:nvSpPr>
        <p:spPr>
          <a:xfrm>
            <a:off x="2377864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3" name="Rettangolo 42"/>
          <p:cNvSpPr>
            <a:spLocks noChangeAspect="1"/>
          </p:cNvSpPr>
          <p:nvPr/>
        </p:nvSpPr>
        <p:spPr>
          <a:xfrm>
            <a:off x="237786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4" name="Rettangolo 43"/>
          <p:cNvSpPr>
            <a:spLocks noChangeAspect="1"/>
          </p:cNvSpPr>
          <p:nvPr/>
        </p:nvSpPr>
        <p:spPr>
          <a:xfrm>
            <a:off x="251484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5" name="Rettangolo 44"/>
          <p:cNvSpPr>
            <a:spLocks noChangeAspect="1"/>
          </p:cNvSpPr>
          <p:nvPr/>
        </p:nvSpPr>
        <p:spPr>
          <a:xfrm>
            <a:off x="270334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6" name="Rettangolo 45"/>
          <p:cNvSpPr>
            <a:spLocks noChangeAspect="1"/>
          </p:cNvSpPr>
          <p:nvPr/>
        </p:nvSpPr>
        <p:spPr>
          <a:xfrm>
            <a:off x="2829006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7" name="Rettangolo arrotondato 46"/>
          <p:cNvSpPr>
            <a:spLocks noChangeAspect="1"/>
          </p:cNvSpPr>
          <p:nvPr/>
        </p:nvSpPr>
        <p:spPr>
          <a:xfrm>
            <a:off x="2503530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8" name="Rettangolo 47"/>
          <p:cNvSpPr>
            <a:spLocks noChangeAspect="1"/>
          </p:cNvSpPr>
          <p:nvPr/>
        </p:nvSpPr>
        <p:spPr>
          <a:xfrm>
            <a:off x="259777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9" name="Rettangolo 48"/>
          <p:cNvSpPr>
            <a:spLocks noChangeAspect="1"/>
          </p:cNvSpPr>
          <p:nvPr/>
        </p:nvSpPr>
        <p:spPr>
          <a:xfrm>
            <a:off x="3069028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0" name="Rettangolo 49"/>
          <p:cNvSpPr>
            <a:spLocks noChangeAspect="1"/>
          </p:cNvSpPr>
          <p:nvPr/>
        </p:nvSpPr>
        <p:spPr>
          <a:xfrm>
            <a:off x="306902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1" name="Rettangolo 50"/>
          <p:cNvSpPr>
            <a:spLocks noChangeAspect="1"/>
          </p:cNvSpPr>
          <p:nvPr/>
        </p:nvSpPr>
        <p:spPr>
          <a:xfrm>
            <a:off x="320600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2" name="Rettangolo 51"/>
          <p:cNvSpPr>
            <a:spLocks noChangeAspect="1"/>
          </p:cNvSpPr>
          <p:nvPr/>
        </p:nvSpPr>
        <p:spPr>
          <a:xfrm>
            <a:off x="339450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3" name="Rettangolo 52"/>
          <p:cNvSpPr>
            <a:spLocks noChangeAspect="1"/>
          </p:cNvSpPr>
          <p:nvPr/>
        </p:nvSpPr>
        <p:spPr>
          <a:xfrm>
            <a:off x="352017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4" name="Rettangolo arrotondato 53"/>
          <p:cNvSpPr>
            <a:spLocks noChangeAspect="1"/>
          </p:cNvSpPr>
          <p:nvPr/>
        </p:nvSpPr>
        <p:spPr>
          <a:xfrm>
            <a:off x="3194694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5" name="Rettangolo 54"/>
          <p:cNvSpPr>
            <a:spLocks noChangeAspect="1"/>
          </p:cNvSpPr>
          <p:nvPr/>
        </p:nvSpPr>
        <p:spPr>
          <a:xfrm>
            <a:off x="3288943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6" name="Rettangolo 55"/>
          <p:cNvSpPr>
            <a:spLocks noChangeAspect="1"/>
          </p:cNvSpPr>
          <p:nvPr/>
        </p:nvSpPr>
        <p:spPr>
          <a:xfrm>
            <a:off x="3760192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7" name="Rettangolo 56"/>
          <p:cNvSpPr>
            <a:spLocks noChangeAspect="1"/>
          </p:cNvSpPr>
          <p:nvPr/>
        </p:nvSpPr>
        <p:spPr>
          <a:xfrm>
            <a:off x="3760192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8" name="Rettangolo 57"/>
          <p:cNvSpPr>
            <a:spLocks noChangeAspect="1"/>
          </p:cNvSpPr>
          <p:nvPr/>
        </p:nvSpPr>
        <p:spPr>
          <a:xfrm>
            <a:off x="389716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9" name="Rettangolo 58"/>
          <p:cNvSpPr>
            <a:spLocks noChangeAspect="1"/>
          </p:cNvSpPr>
          <p:nvPr/>
        </p:nvSpPr>
        <p:spPr>
          <a:xfrm>
            <a:off x="408566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0" name="Rettangolo 59"/>
          <p:cNvSpPr>
            <a:spLocks noChangeAspect="1"/>
          </p:cNvSpPr>
          <p:nvPr/>
        </p:nvSpPr>
        <p:spPr>
          <a:xfrm>
            <a:off x="421133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1" name="Rettangolo arrotondato 60"/>
          <p:cNvSpPr>
            <a:spLocks noChangeAspect="1"/>
          </p:cNvSpPr>
          <p:nvPr/>
        </p:nvSpPr>
        <p:spPr>
          <a:xfrm>
            <a:off x="3885858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2" name="Rettangolo 61"/>
          <p:cNvSpPr>
            <a:spLocks noChangeAspect="1"/>
          </p:cNvSpPr>
          <p:nvPr/>
        </p:nvSpPr>
        <p:spPr>
          <a:xfrm>
            <a:off x="398010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3" name="Rettangolo 62"/>
          <p:cNvSpPr>
            <a:spLocks noChangeAspect="1"/>
          </p:cNvSpPr>
          <p:nvPr/>
        </p:nvSpPr>
        <p:spPr>
          <a:xfrm>
            <a:off x="6473236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4" name="Rettangolo 63"/>
          <p:cNvSpPr>
            <a:spLocks noChangeAspect="1"/>
          </p:cNvSpPr>
          <p:nvPr/>
        </p:nvSpPr>
        <p:spPr>
          <a:xfrm>
            <a:off x="645312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5" name="Rettangolo 64"/>
          <p:cNvSpPr>
            <a:spLocks noChangeAspect="1"/>
          </p:cNvSpPr>
          <p:nvPr/>
        </p:nvSpPr>
        <p:spPr>
          <a:xfrm>
            <a:off x="664162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6" name="Rettangolo arrotondato 65"/>
          <p:cNvSpPr>
            <a:spLocks noChangeAspect="1"/>
          </p:cNvSpPr>
          <p:nvPr/>
        </p:nvSpPr>
        <p:spPr>
          <a:xfrm>
            <a:off x="6441819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7" name="Rettangolo 66"/>
          <p:cNvSpPr>
            <a:spLocks noChangeAspect="1"/>
          </p:cNvSpPr>
          <p:nvPr/>
        </p:nvSpPr>
        <p:spPr>
          <a:xfrm>
            <a:off x="653606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8" name="Rettangolo 67"/>
          <p:cNvSpPr>
            <a:spLocks noChangeAspect="1"/>
          </p:cNvSpPr>
          <p:nvPr/>
        </p:nvSpPr>
        <p:spPr>
          <a:xfrm>
            <a:off x="714429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9" name="Rettangolo 68"/>
          <p:cNvSpPr>
            <a:spLocks noChangeAspect="1"/>
          </p:cNvSpPr>
          <p:nvPr/>
        </p:nvSpPr>
        <p:spPr>
          <a:xfrm>
            <a:off x="733279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0" name="Rettangolo arrotondato 69"/>
          <p:cNvSpPr>
            <a:spLocks noChangeAspect="1"/>
          </p:cNvSpPr>
          <p:nvPr/>
        </p:nvSpPr>
        <p:spPr>
          <a:xfrm>
            <a:off x="7132984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1" name="Rettangolo 70"/>
          <p:cNvSpPr>
            <a:spLocks noChangeAspect="1"/>
          </p:cNvSpPr>
          <p:nvPr/>
        </p:nvSpPr>
        <p:spPr>
          <a:xfrm>
            <a:off x="7227234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2" name="Rettangolo 71"/>
          <p:cNvSpPr>
            <a:spLocks noChangeAspect="1"/>
          </p:cNvSpPr>
          <p:nvPr/>
        </p:nvSpPr>
        <p:spPr>
          <a:xfrm>
            <a:off x="7164400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3" name="Rettangolo 72"/>
          <p:cNvSpPr>
            <a:spLocks noChangeAspect="1"/>
          </p:cNvSpPr>
          <p:nvPr/>
        </p:nvSpPr>
        <p:spPr>
          <a:xfrm>
            <a:off x="6818818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4" name="Rettangolo 73"/>
          <p:cNvSpPr>
            <a:spLocks noChangeAspect="1"/>
          </p:cNvSpPr>
          <p:nvPr/>
        </p:nvSpPr>
        <p:spPr>
          <a:xfrm>
            <a:off x="6798712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5" name="Rettangolo 74"/>
          <p:cNvSpPr>
            <a:spLocks noChangeAspect="1"/>
          </p:cNvSpPr>
          <p:nvPr/>
        </p:nvSpPr>
        <p:spPr>
          <a:xfrm>
            <a:off x="6987211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6" name="Rettangolo arrotondato 75"/>
          <p:cNvSpPr>
            <a:spLocks noChangeAspect="1"/>
          </p:cNvSpPr>
          <p:nvPr/>
        </p:nvSpPr>
        <p:spPr>
          <a:xfrm>
            <a:off x="6787402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7" name="Rettangolo 76"/>
          <p:cNvSpPr>
            <a:spLocks noChangeAspect="1"/>
          </p:cNvSpPr>
          <p:nvPr/>
        </p:nvSpPr>
        <p:spPr>
          <a:xfrm>
            <a:off x="6881652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8" name="Rettangolo arrotondato 77"/>
          <p:cNvSpPr>
            <a:spLocks noChangeAspect="1"/>
          </p:cNvSpPr>
          <p:nvPr/>
        </p:nvSpPr>
        <p:spPr>
          <a:xfrm>
            <a:off x="745837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9" name="Rettangolo arrotondato 78"/>
          <p:cNvSpPr>
            <a:spLocks noChangeAspect="1"/>
          </p:cNvSpPr>
          <p:nvPr/>
        </p:nvSpPr>
        <p:spPr>
          <a:xfrm>
            <a:off x="761545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0" name="Rettangolo arrotondato 79"/>
          <p:cNvSpPr>
            <a:spLocks noChangeAspect="1"/>
          </p:cNvSpPr>
          <p:nvPr/>
        </p:nvSpPr>
        <p:spPr>
          <a:xfrm>
            <a:off x="780395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1" name="Rettangolo arrotondato 80"/>
          <p:cNvSpPr>
            <a:spLocks noChangeAspect="1"/>
          </p:cNvSpPr>
          <p:nvPr/>
        </p:nvSpPr>
        <p:spPr>
          <a:xfrm>
            <a:off x="796103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2" name="Rettangolo arrotondato 81"/>
          <p:cNvSpPr>
            <a:spLocks noChangeAspect="1"/>
          </p:cNvSpPr>
          <p:nvPr/>
        </p:nvSpPr>
        <p:spPr>
          <a:xfrm>
            <a:off x="814953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3" name="Rettangolo arrotondato 82"/>
          <p:cNvSpPr>
            <a:spLocks noChangeAspect="1"/>
          </p:cNvSpPr>
          <p:nvPr/>
        </p:nvSpPr>
        <p:spPr>
          <a:xfrm>
            <a:off x="830661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4" name="Rettangolo 83"/>
          <p:cNvSpPr>
            <a:spLocks noChangeAspect="1"/>
          </p:cNvSpPr>
          <p:nvPr/>
        </p:nvSpPr>
        <p:spPr>
          <a:xfrm>
            <a:off x="7521203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5" name="Rettangolo 84"/>
          <p:cNvSpPr>
            <a:spLocks noChangeAspect="1"/>
          </p:cNvSpPr>
          <p:nvPr/>
        </p:nvSpPr>
        <p:spPr>
          <a:xfrm>
            <a:off x="7501097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6" name="Rettangolo 85"/>
          <p:cNvSpPr>
            <a:spLocks noChangeAspect="1"/>
          </p:cNvSpPr>
          <p:nvPr/>
        </p:nvSpPr>
        <p:spPr>
          <a:xfrm>
            <a:off x="7689596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7" name="Rettangolo arrotondato 86"/>
          <p:cNvSpPr>
            <a:spLocks noChangeAspect="1"/>
          </p:cNvSpPr>
          <p:nvPr/>
        </p:nvSpPr>
        <p:spPr>
          <a:xfrm>
            <a:off x="7489787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8" name="Rettangolo 87"/>
          <p:cNvSpPr>
            <a:spLocks noChangeAspect="1"/>
          </p:cNvSpPr>
          <p:nvPr/>
        </p:nvSpPr>
        <p:spPr>
          <a:xfrm>
            <a:off x="7584037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9" name="Rettangolo 88"/>
          <p:cNvSpPr>
            <a:spLocks noChangeAspect="1"/>
          </p:cNvSpPr>
          <p:nvPr/>
        </p:nvSpPr>
        <p:spPr>
          <a:xfrm>
            <a:off x="819226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0" name="Rettangolo 89"/>
          <p:cNvSpPr>
            <a:spLocks noChangeAspect="1"/>
          </p:cNvSpPr>
          <p:nvPr/>
        </p:nvSpPr>
        <p:spPr>
          <a:xfrm>
            <a:off x="838076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1" name="Rettangolo arrotondato 90"/>
          <p:cNvSpPr>
            <a:spLocks noChangeAspect="1"/>
          </p:cNvSpPr>
          <p:nvPr/>
        </p:nvSpPr>
        <p:spPr>
          <a:xfrm>
            <a:off x="8193194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2" name="Rettangolo 91"/>
          <p:cNvSpPr>
            <a:spLocks noChangeAspect="1"/>
          </p:cNvSpPr>
          <p:nvPr/>
        </p:nvSpPr>
        <p:spPr>
          <a:xfrm>
            <a:off x="8275200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3" name="Rettangolo 92"/>
          <p:cNvSpPr>
            <a:spLocks noChangeAspect="1"/>
          </p:cNvSpPr>
          <p:nvPr/>
        </p:nvSpPr>
        <p:spPr>
          <a:xfrm>
            <a:off x="8212367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4" name="Rettangolo 93"/>
          <p:cNvSpPr>
            <a:spLocks noChangeAspect="1"/>
          </p:cNvSpPr>
          <p:nvPr/>
        </p:nvSpPr>
        <p:spPr>
          <a:xfrm>
            <a:off x="7866785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5" name="Rettangolo 94"/>
          <p:cNvSpPr>
            <a:spLocks noChangeAspect="1"/>
          </p:cNvSpPr>
          <p:nvPr/>
        </p:nvSpPr>
        <p:spPr>
          <a:xfrm>
            <a:off x="784667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6" name="Rettangolo 95"/>
          <p:cNvSpPr>
            <a:spLocks noChangeAspect="1"/>
          </p:cNvSpPr>
          <p:nvPr/>
        </p:nvSpPr>
        <p:spPr>
          <a:xfrm>
            <a:off x="803517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7" name="Rettangolo arrotondato 96"/>
          <p:cNvSpPr>
            <a:spLocks noChangeAspect="1"/>
          </p:cNvSpPr>
          <p:nvPr/>
        </p:nvSpPr>
        <p:spPr>
          <a:xfrm>
            <a:off x="7835368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8" name="Rettangolo 97"/>
          <p:cNvSpPr>
            <a:spLocks noChangeAspect="1"/>
          </p:cNvSpPr>
          <p:nvPr/>
        </p:nvSpPr>
        <p:spPr>
          <a:xfrm>
            <a:off x="792961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9" name="Rettangolo arrotondato 98"/>
          <p:cNvSpPr>
            <a:spLocks noChangeAspect="1"/>
          </p:cNvSpPr>
          <p:nvPr/>
        </p:nvSpPr>
        <p:spPr>
          <a:xfrm>
            <a:off x="850409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0" name="Rettangolo arrotondato 99"/>
          <p:cNvSpPr>
            <a:spLocks noChangeAspect="1"/>
          </p:cNvSpPr>
          <p:nvPr/>
        </p:nvSpPr>
        <p:spPr>
          <a:xfrm>
            <a:off x="866117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1" name="Rettangolo 100"/>
          <p:cNvSpPr>
            <a:spLocks noChangeAspect="1"/>
          </p:cNvSpPr>
          <p:nvPr/>
        </p:nvSpPr>
        <p:spPr>
          <a:xfrm>
            <a:off x="8566926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2" name="Rettangolo 101"/>
          <p:cNvSpPr>
            <a:spLocks noChangeAspect="1"/>
          </p:cNvSpPr>
          <p:nvPr/>
        </p:nvSpPr>
        <p:spPr>
          <a:xfrm>
            <a:off x="854681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3" name="Rettangolo 102"/>
          <p:cNvSpPr>
            <a:spLocks noChangeAspect="1"/>
          </p:cNvSpPr>
          <p:nvPr/>
        </p:nvSpPr>
        <p:spPr>
          <a:xfrm>
            <a:off x="873531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4" name="Rettangolo arrotondato 103"/>
          <p:cNvSpPr>
            <a:spLocks noChangeAspect="1"/>
          </p:cNvSpPr>
          <p:nvPr/>
        </p:nvSpPr>
        <p:spPr>
          <a:xfrm>
            <a:off x="8535509" y="1000112"/>
            <a:ext cx="219916" cy="21991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5" name="Rettangolo 104"/>
          <p:cNvSpPr>
            <a:spLocks noChangeAspect="1"/>
          </p:cNvSpPr>
          <p:nvPr/>
        </p:nvSpPr>
        <p:spPr>
          <a:xfrm>
            <a:off x="862975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6" name="Rettangolo arrotondato 105"/>
          <p:cNvSpPr>
            <a:spLocks noChangeAspect="1"/>
          </p:cNvSpPr>
          <p:nvPr/>
        </p:nvSpPr>
        <p:spPr>
          <a:xfrm>
            <a:off x="5066224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7" name="Rettangolo arrotondato 106"/>
          <p:cNvSpPr>
            <a:spLocks noChangeAspect="1"/>
          </p:cNvSpPr>
          <p:nvPr/>
        </p:nvSpPr>
        <p:spPr>
          <a:xfrm>
            <a:off x="4375059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8" name="Rettangolo arrotondato 107"/>
          <p:cNvSpPr>
            <a:spLocks noChangeAspect="1"/>
          </p:cNvSpPr>
          <p:nvPr/>
        </p:nvSpPr>
        <p:spPr>
          <a:xfrm>
            <a:off x="453214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9" name="Rettangolo arrotondato 108"/>
          <p:cNvSpPr>
            <a:spLocks noChangeAspect="1"/>
          </p:cNvSpPr>
          <p:nvPr/>
        </p:nvSpPr>
        <p:spPr>
          <a:xfrm>
            <a:off x="468922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0" name="Rettangolo arrotondato 109"/>
          <p:cNvSpPr>
            <a:spLocks noChangeAspect="1"/>
          </p:cNvSpPr>
          <p:nvPr/>
        </p:nvSpPr>
        <p:spPr>
          <a:xfrm>
            <a:off x="484630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1" name="Rettangolo arrotondato 110"/>
          <p:cNvSpPr>
            <a:spLocks noChangeAspect="1"/>
          </p:cNvSpPr>
          <p:nvPr/>
        </p:nvSpPr>
        <p:spPr>
          <a:xfrm>
            <a:off x="522330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2" name="Rettangolo arrotondato 111"/>
          <p:cNvSpPr>
            <a:spLocks noChangeAspect="1"/>
          </p:cNvSpPr>
          <p:nvPr/>
        </p:nvSpPr>
        <p:spPr>
          <a:xfrm>
            <a:off x="5380389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3" name="Rettangolo arrotondato 112"/>
          <p:cNvSpPr>
            <a:spLocks noChangeAspect="1"/>
          </p:cNvSpPr>
          <p:nvPr/>
        </p:nvSpPr>
        <p:spPr>
          <a:xfrm>
            <a:off x="553747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4" name="Rettangolo arrotondato 113"/>
          <p:cNvSpPr>
            <a:spLocks noChangeAspect="1"/>
          </p:cNvSpPr>
          <p:nvPr/>
        </p:nvSpPr>
        <p:spPr>
          <a:xfrm>
            <a:off x="575738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5" name="Rettangolo arrotondato 114"/>
          <p:cNvSpPr>
            <a:spLocks noChangeAspect="1"/>
          </p:cNvSpPr>
          <p:nvPr/>
        </p:nvSpPr>
        <p:spPr>
          <a:xfrm>
            <a:off x="591447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6" name="Rettangolo arrotondato 115"/>
          <p:cNvSpPr>
            <a:spLocks noChangeAspect="1"/>
          </p:cNvSpPr>
          <p:nvPr/>
        </p:nvSpPr>
        <p:spPr>
          <a:xfrm>
            <a:off x="6071554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7" name="Rettangolo arrotondato 116"/>
          <p:cNvSpPr>
            <a:spLocks noChangeAspect="1"/>
          </p:cNvSpPr>
          <p:nvPr/>
        </p:nvSpPr>
        <p:spPr>
          <a:xfrm>
            <a:off x="622863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8" name="Rettangolo 117"/>
          <p:cNvSpPr>
            <a:spLocks noChangeAspect="1"/>
          </p:cNvSpPr>
          <p:nvPr/>
        </p:nvSpPr>
        <p:spPr>
          <a:xfrm>
            <a:off x="4437893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9" name="Rettangolo 118"/>
          <p:cNvSpPr>
            <a:spLocks noChangeAspect="1"/>
          </p:cNvSpPr>
          <p:nvPr/>
        </p:nvSpPr>
        <p:spPr>
          <a:xfrm>
            <a:off x="443789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0" name="Rettangolo 119"/>
          <p:cNvSpPr>
            <a:spLocks noChangeAspect="1"/>
          </p:cNvSpPr>
          <p:nvPr/>
        </p:nvSpPr>
        <p:spPr>
          <a:xfrm>
            <a:off x="457487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1" name="Rettangolo 120"/>
          <p:cNvSpPr>
            <a:spLocks noChangeAspect="1"/>
          </p:cNvSpPr>
          <p:nvPr/>
        </p:nvSpPr>
        <p:spPr>
          <a:xfrm>
            <a:off x="476336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2" name="Rettangolo 121"/>
          <p:cNvSpPr>
            <a:spLocks noChangeAspect="1"/>
          </p:cNvSpPr>
          <p:nvPr/>
        </p:nvSpPr>
        <p:spPr>
          <a:xfrm>
            <a:off x="4889035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3" name="Rettangolo arrotondato 122"/>
          <p:cNvSpPr>
            <a:spLocks noChangeAspect="1"/>
          </p:cNvSpPr>
          <p:nvPr/>
        </p:nvSpPr>
        <p:spPr>
          <a:xfrm>
            <a:off x="4563559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4" name="Rettangolo 123"/>
          <p:cNvSpPr>
            <a:spLocks noChangeAspect="1"/>
          </p:cNvSpPr>
          <p:nvPr/>
        </p:nvSpPr>
        <p:spPr>
          <a:xfrm>
            <a:off x="465780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5" name="Rettangolo 124"/>
          <p:cNvSpPr>
            <a:spLocks noChangeAspect="1"/>
          </p:cNvSpPr>
          <p:nvPr/>
        </p:nvSpPr>
        <p:spPr>
          <a:xfrm>
            <a:off x="5129058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6" name="Rettangolo 125"/>
          <p:cNvSpPr>
            <a:spLocks noChangeAspect="1"/>
          </p:cNvSpPr>
          <p:nvPr/>
        </p:nvSpPr>
        <p:spPr>
          <a:xfrm>
            <a:off x="512905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7" name="Rettangolo 126"/>
          <p:cNvSpPr>
            <a:spLocks noChangeAspect="1"/>
          </p:cNvSpPr>
          <p:nvPr/>
        </p:nvSpPr>
        <p:spPr>
          <a:xfrm>
            <a:off x="526603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8" name="Rettangolo 127"/>
          <p:cNvSpPr>
            <a:spLocks noChangeAspect="1"/>
          </p:cNvSpPr>
          <p:nvPr/>
        </p:nvSpPr>
        <p:spPr>
          <a:xfrm>
            <a:off x="545453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9" name="Rettangolo 128"/>
          <p:cNvSpPr>
            <a:spLocks noChangeAspect="1"/>
          </p:cNvSpPr>
          <p:nvPr/>
        </p:nvSpPr>
        <p:spPr>
          <a:xfrm>
            <a:off x="558020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0" name="Rettangolo arrotondato 129"/>
          <p:cNvSpPr>
            <a:spLocks noChangeAspect="1"/>
          </p:cNvSpPr>
          <p:nvPr/>
        </p:nvSpPr>
        <p:spPr>
          <a:xfrm>
            <a:off x="5254723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1" name="Rettangolo 130"/>
          <p:cNvSpPr>
            <a:spLocks noChangeAspect="1"/>
          </p:cNvSpPr>
          <p:nvPr/>
        </p:nvSpPr>
        <p:spPr>
          <a:xfrm>
            <a:off x="5348972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2" name="Rettangolo 131"/>
          <p:cNvSpPr>
            <a:spLocks noChangeAspect="1"/>
          </p:cNvSpPr>
          <p:nvPr/>
        </p:nvSpPr>
        <p:spPr>
          <a:xfrm>
            <a:off x="5820221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3" name="Rettangolo 132"/>
          <p:cNvSpPr>
            <a:spLocks noChangeAspect="1"/>
          </p:cNvSpPr>
          <p:nvPr/>
        </p:nvSpPr>
        <p:spPr>
          <a:xfrm>
            <a:off x="5820221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4" name="Rettangolo 133"/>
          <p:cNvSpPr>
            <a:spLocks noChangeAspect="1"/>
          </p:cNvSpPr>
          <p:nvPr/>
        </p:nvSpPr>
        <p:spPr>
          <a:xfrm>
            <a:off x="595719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5" name="Rettangolo 134"/>
          <p:cNvSpPr>
            <a:spLocks noChangeAspect="1"/>
          </p:cNvSpPr>
          <p:nvPr/>
        </p:nvSpPr>
        <p:spPr>
          <a:xfrm>
            <a:off x="6145697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6" name="Rettangolo 135"/>
          <p:cNvSpPr>
            <a:spLocks noChangeAspect="1"/>
          </p:cNvSpPr>
          <p:nvPr/>
        </p:nvSpPr>
        <p:spPr>
          <a:xfrm>
            <a:off x="627136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7" name="Rettangolo arrotondato 136"/>
          <p:cNvSpPr>
            <a:spLocks noChangeAspect="1"/>
          </p:cNvSpPr>
          <p:nvPr/>
        </p:nvSpPr>
        <p:spPr>
          <a:xfrm>
            <a:off x="5945888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8" name="Rettangolo 137"/>
          <p:cNvSpPr>
            <a:spLocks noChangeAspect="1"/>
          </p:cNvSpPr>
          <p:nvPr/>
        </p:nvSpPr>
        <p:spPr>
          <a:xfrm>
            <a:off x="6040137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9" name="Rettangolo arrotondato 138"/>
          <p:cNvSpPr>
            <a:spLocks noChangeAspect="1"/>
          </p:cNvSpPr>
          <p:nvPr/>
        </p:nvSpPr>
        <p:spPr>
          <a:xfrm>
            <a:off x="95474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0" name="Rettangolo arrotondato 139"/>
          <p:cNvSpPr>
            <a:spLocks noChangeAspect="1"/>
          </p:cNvSpPr>
          <p:nvPr/>
        </p:nvSpPr>
        <p:spPr>
          <a:xfrm>
            <a:off x="263577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1" name="Rettangolo arrotondato 140"/>
          <p:cNvSpPr>
            <a:spLocks noChangeAspect="1"/>
          </p:cNvSpPr>
          <p:nvPr/>
        </p:nvSpPr>
        <p:spPr>
          <a:xfrm>
            <a:off x="420660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2" name="Rettangolo arrotondato 141"/>
          <p:cNvSpPr>
            <a:spLocks noChangeAspect="1"/>
          </p:cNvSpPr>
          <p:nvPr/>
        </p:nvSpPr>
        <p:spPr>
          <a:xfrm>
            <a:off x="57774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3" name="Rettangolo arrotondato 142"/>
          <p:cNvSpPr>
            <a:spLocks noChangeAspect="1"/>
          </p:cNvSpPr>
          <p:nvPr/>
        </p:nvSpPr>
        <p:spPr>
          <a:xfrm>
            <a:off x="734825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4" name="Rettangolo arrotondato 143"/>
          <p:cNvSpPr>
            <a:spLocks noChangeAspect="1"/>
          </p:cNvSpPr>
          <p:nvPr/>
        </p:nvSpPr>
        <p:spPr>
          <a:xfrm>
            <a:off x="1111823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5" name="Rettangolo arrotondato 144"/>
          <p:cNvSpPr>
            <a:spLocks noChangeAspect="1"/>
          </p:cNvSpPr>
          <p:nvPr/>
        </p:nvSpPr>
        <p:spPr>
          <a:xfrm>
            <a:off x="1268907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6" name="Rettangolo arrotondato 145"/>
          <p:cNvSpPr>
            <a:spLocks noChangeAspect="1"/>
          </p:cNvSpPr>
          <p:nvPr/>
        </p:nvSpPr>
        <p:spPr>
          <a:xfrm>
            <a:off x="1425990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7" name="Rettangolo arrotondato 146"/>
          <p:cNvSpPr>
            <a:spLocks noChangeAspect="1"/>
          </p:cNvSpPr>
          <p:nvPr/>
        </p:nvSpPr>
        <p:spPr>
          <a:xfrm>
            <a:off x="1645905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8" name="Rettangolo arrotondato 147"/>
          <p:cNvSpPr>
            <a:spLocks noChangeAspect="1"/>
          </p:cNvSpPr>
          <p:nvPr/>
        </p:nvSpPr>
        <p:spPr>
          <a:xfrm>
            <a:off x="1802988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9" name="Rettangolo arrotondato 148"/>
          <p:cNvSpPr>
            <a:spLocks noChangeAspect="1"/>
          </p:cNvSpPr>
          <p:nvPr/>
        </p:nvSpPr>
        <p:spPr>
          <a:xfrm>
            <a:off x="196007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0" name="Rettangolo arrotondato 149"/>
          <p:cNvSpPr>
            <a:spLocks noChangeAspect="1"/>
          </p:cNvSpPr>
          <p:nvPr/>
        </p:nvSpPr>
        <p:spPr>
          <a:xfrm>
            <a:off x="2117153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1" name="Rettangolo 150"/>
          <p:cNvSpPr>
            <a:spLocks noChangeAspect="1"/>
          </p:cNvSpPr>
          <p:nvPr/>
        </p:nvSpPr>
        <p:spPr>
          <a:xfrm>
            <a:off x="326411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2" name="Rettangolo 151"/>
          <p:cNvSpPr>
            <a:spLocks noChangeAspect="1"/>
          </p:cNvSpPr>
          <p:nvPr/>
        </p:nvSpPr>
        <p:spPr>
          <a:xfrm>
            <a:off x="32641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3" name="Rettangolo 152"/>
          <p:cNvSpPr>
            <a:spLocks noChangeAspect="1"/>
          </p:cNvSpPr>
          <p:nvPr/>
        </p:nvSpPr>
        <p:spPr>
          <a:xfrm>
            <a:off x="46338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4" name="Rettangolo 153"/>
          <p:cNvSpPr>
            <a:spLocks noChangeAspect="1"/>
          </p:cNvSpPr>
          <p:nvPr/>
        </p:nvSpPr>
        <p:spPr>
          <a:xfrm>
            <a:off x="65188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5" name="Rettangolo 154"/>
          <p:cNvSpPr>
            <a:spLocks noChangeAspect="1"/>
          </p:cNvSpPr>
          <p:nvPr/>
        </p:nvSpPr>
        <p:spPr>
          <a:xfrm>
            <a:off x="777553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6" name="Rettangolo arrotondato 155"/>
          <p:cNvSpPr>
            <a:spLocks noChangeAspect="1"/>
          </p:cNvSpPr>
          <p:nvPr/>
        </p:nvSpPr>
        <p:spPr>
          <a:xfrm>
            <a:off x="452077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7" name="Rettangolo 156"/>
          <p:cNvSpPr>
            <a:spLocks noChangeAspect="1"/>
          </p:cNvSpPr>
          <p:nvPr/>
        </p:nvSpPr>
        <p:spPr>
          <a:xfrm>
            <a:off x="546326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8" name="Rettangolo 157"/>
          <p:cNvSpPr>
            <a:spLocks noChangeAspect="1"/>
          </p:cNvSpPr>
          <p:nvPr/>
        </p:nvSpPr>
        <p:spPr>
          <a:xfrm>
            <a:off x="1017574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9" name="Rettangolo 158"/>
          <p:cNvSpPr>
            <a:spLocks noChangeAspect="1"/>
          </p:cNvSpPr>
          <p:nvPr/>
        </p:nvSpPr>
        <p:spPr>
          <a:xfrm>
            <a:off x="1017574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0" name="Rettangolo 159"/>
          <p:cNvSpPr>
            <a:spLocks noChangeAspect="1"/>
          </p:cNvSpPr>
          <p:nvPr/>
        </p:nvSpPr>
        <p:spPr>
          <a:xfrm>
            <a:off x="115455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1" name="Rettangolo 160"/>
          <p:cNvSpPr>
            <a:spLocks noChangeAspect="1"/>
          </p:cNvSpPr>
          <p:nvPr/>
        </p:nvSpPr>
        <p:spPr>
          <a:xfrm>
            <a:off x="134305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2" name="Rettangolo 161"/>
          <p:cNvSpPr>
            <a:spLocks noChangeAspect="1"/>
          </p:cNvSpPr>
          <p:nvPr/>
        </p:nvSpPr>
        <p:spPr>
          <a:xfrm>
            <a:off x="146871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3" name="Rettangolo arrotondato 162"/>
          <p:cNvSpPr>
            <a:spLocks noChangeAspect="1"/>
          </p:cNvSpPr>
          <p:nvPr/>
        </p:nvSpPr>
        <p:spPr>
          <a:xfrm>
            <a:off x="1143241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4" name="Rettangolo 163"/>
          <p:cNvSpPr>
            <a:spLocks noChangeAspect="1"/>
          </p:cNvSpPr>
          <p:nvPr/>
        </p:nvSpPr>
        <p:spPr>
          <a:xfrm>
            <a:off x="1237490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5" name="Rettangolo 164"/>
          <p:cNvSpPr>
            <a:spLocks noChangeAspect="1"/>
          </p:cNvSpPr>
          <p:nvPr/>
        </p:nvSpPr>
        <p:spPr>
          <a:xfrm>
            <a:off x="1708739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6" name="Rettangolo 165"/>
          <p:cNvSpPr>
            <a:spLocks noChangeAspect="1"/>
          </p:cNvSpPr>
          <p:nvPr/>
        </p:nvSpPr>
        <p:spPr>
          <a:xfrm>
            <a:off x="1708739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7" name="Rettangolo 166"/>
          <p:cNvSpPr>
            <a:spLocks noChangeAspect="1"/>
          </p:cNvSpPr>
          <p:nvPr/>
        </p:nvSpPr>
        <p:spPr>
          <a:xfrm>
            <a:off x="1845715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8" name="Rettangolo 167"/>
          <p:cNvSpPr>
            <a:spLocks noChangeAspect="1"/>
          </p:cNvSpPr>
          <p:nvPr/>
        </p:nvSpPr>
        <p:spPr>
          <a:xfrm>
            <a:off x="2034214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9" name="Rettangolo 168"/>
          <p:cNvSpPr>
            <a:spLocks noChangeAspect="1"/>
          </p:cNvSpPr>
          <p:nvPr/>
        </p:nvSpPr>
        <p:spPr>
          <a:xfrm>
            <a:off x="215988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0" name="Rettangolo arrotondato 169"/>
          <p:cNvSpPr>
            <a:spLocks noChangeAspect="1"/>
          </p:cNvSpPr>
          <p:nvPr/>
        </p:nvSpPr>
        <p:spPr>
          <a:xfrm>
            <a:off x="1834405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1" name="Rettangolo 170"/>
          <p:cNvSpPr>
            <a:spLocks noChangeAspect="1"/>
          </p:cNvSpPr>
          <p:nvPr/>
        </p:nvSpPr>
        <p:spPr>
          <a:xfrm>
            <a:off x="1928654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2" name="Rettangolo 171"/>
          <p:cNvSpPr/>
          <p:nvPr/>
        </p:nvSpPr>
        <p:spPr>
          <a:xfrm>
            <a:off x="0" y="82512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3" name="Titolo 1"/>
          <p:cNvSpPr txBox="1">
            <a:spLocks/>
          </p:cNvSpPr>
          <p:nvPr/>
        </p:nvSpPr>
        <p:spPr>
          <a:xfrm>
            <a:off x="0" y="-7145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ES" sz="3600" b="1" dirty="0" smtClean="0">
                <a:solidFill>
                  <a:schemeClr val="tx2"/>
                </a:solidFill>
              </a:rPr>
              <a:t>Active energy modulation in the cyclinac</a:t>
            </a:r>
            <a:endParaRPr lang="es-ES" sz="3600" b="1" dirty="0">
              <a:solidFill>
                <a:schemeClr val="tx2"/>
              </a:solidFill>
            </a:endParaRPr>
          </a:p>
        </p:txBody>
      </p:sp>
      <p:grpSp>
        <p:nvGrpSpPr>
          <p:cNvPr id="174" name="Groupe 32"/>
          <p:cNvGrpSpPr/>
          <p:nvPr/>
        </p:nvGrpSpPr>
        <p:grpSpPr>
          <a:xfrm>
            <a:off x="1000100" y="1738051"/>
            <a:ext cx="6538527" cy="5048535"/>
            <a:chOff x="176613" y="1214422"/>
            <a:chExt cx="6538527" cy="5048535"/>
          </a:xfrm>
        </p:grpSpPr>
        <p:pic>
          <p:nvPicPr>
            <p:cNvPr id="177" name="Image 28" descr="17 mo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613" y="1214422"/>
              <a:ext cx="6538527" cy="5048535"/>
            </a:xfrm>
            <a:prstGeom prst="rect">
              <a:avLst/>
            </a:prstGeom>
          </p:spPr>
        </p:pic>
        <p:sp>
          <p:nvSpPr>
            <p:cNvPr id="178" name="ZoneTexte 31"/>
            <p:cNvSpPr txBox="1"/>
            <p:nvPr/>
          </p:nvSpPr>
          <p:spPr>
            <a:xfrm>
              <a:off x="4000496" y="1804562"/>
              <a:ext cx="13573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smtClean="0">
                  <a:solidFill>
                    <a:srgbClr val="FF0000"/>
                  </a:solidFill>
                  <a:latin typeface="Calibri" pitchFamily="34" charset="0"/>
                </a:rPr>
                <a:t>17 mod ON</a:t>
              </a:r>
              <a:endParaRPr lang="it-IT" sz="1600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arrotondato 23"/>
          <p:cNvSpPr>
            <a:spLocks noChangeAspect="1"/>
          </p:cNvSpPr>
          <p:nvPr/>
        </p:nvSpPr>
        <p:spPr>
          <a:xfrm>
            <a:off x="300619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5" name="Rettangolo arrotondato 24"/>
          <p:cNvSpPr>
            <a:spLocks noChangeAspect="1"/>
          </p:cNvSpPr>
          <p:nvPr/>
        </p:nvSpPr>
        <p:spPr>
          <a:xfrm>
            <a:off x="231503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6" name="Rettangolo arrotondato 25"/>
          <p:cNvSpPr>
            <a:spLocks noChangeAspect="1"/>
          </p:cNvSpPr>
          <p:nvPr/>
        </p:nvSpPr>
        <p:spPr>
          <a:xfrm>
            <a:off x="247211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7" name="Rettangolo arrotondato 26"/>
          <p:cNvSpPr>
            <a:spLocks noChangeAspect="1"/>
          </p:cNvSpPr>
          <p:nvPr/>
        </p:nvSpPr>
        <p:spPr>
          <a:xfrm>
            <a:off x="262919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8" name="Rettangolo arrotondato 27"/>
          <p:cNvSpPr>
            <a:spLocks noChangeAspect="1"/>
          </p:cNvSpPr>
          <p:nvPr/>
        </p:nvSpPr>
        <p:spPr>
          <a:xfrm>
            <a:off x="278627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29" name="Rettangolo arrotondato 28"/>
          <p:cNvSpPr>
            <a:spLocks noChangeAspect="1"/>
          </p:cNvSpPr>
          <p:nvPr/>
        </p:nvSpPr>
        <p:spPr>
          <a:xfrm>
            <a:off x="316327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0" name="Rettangolo arrotondato 29"/>
          <p:cNvSpPr>
            <a:spLocks noChangeAspect="1"/>
          </p:cNvSpPr>
          <p:nvPr/>
        </p:nvSpPr>
        <p:spPr>
          <a:xfrm>
            <a:off x="332036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1" name="Rettangolo arrotondato 30"/>
          <p:cNvSpPr>
            <a:spLocks noChangeAspect="1"/>
          </p:cNvSpPr>
          <p:nvPr/>
        </p:nvSpPr>
        <p:spPr>
          <a:xfrm>
            <a:off x="347744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2" name="Rettangolo arrotondato 31"/>
          <p:cNvSpPr>
            <a:spLocks noChangeAspect="1"/>
          </p:cNvSpPr>
          <p:nvPr/>
        </p:nvSpPr>
        <p:spPr>
          <a:xfrm>
            <a:off x="369735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3" name="Rettangolo arrotondato 32"/>
          <p:cNvSpPr>
            <a:spLocks noChangeAspect="1"/>
          </p:cNvSpPr>
          <p:nvPr/>
        </p:nvSpPr>
        <p:spPr>
          <a:xfrm>
            <a:off x="3854441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4" name="Rettangolo arrotondato 33"/>
          <p:cNvSpPr>
            <a:spLocks noChangeAspect="1"/>
          </p:cNvSpPr>
          <p:nvPr/>
        </p:nvSpPr>
        <p:spPr>
          <a:xfrm>
            <a:off x="401152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5" name="Rettangolo arrotondato 34"/>
          <p:cNvSpPr>
            <a:spLocks noChangeAspect="1"/>
          </p:cNvSpPr>
          <p:nvPr/>
        </p:nvSpPr>
        <p:spPr>
          <a:xfrm>
            <a:off x="416860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6" name="Rettangolo arrotondato 35"/>
          <p:cNvSpPr>
            <a:spLocks noChangeAspect="1"/>
          </p:cNvSpPr>
          <p:nvPr/>
        </p:nvSpPr>
        <p:spPr>
          <a:xfrm>
            <a:off x="641040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7" name="Rettangolo arrotondato 36"/>
          <p:cNvSpPr>
            <a:spLocks noChangeAspect="1"/>
          </p:cNvSpPr>
          <p:nvPr/>
        </p:nvSpPr>
        <p:spPr>
          <a:xfrm>
            <a:off x="656748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8" name="Rettangolo arrotondato 37"/>
          <p:cNvSpPr>
            <a:spLocks noChangeAspect="1"/>
          </p:cNvSpPr>
          <p:nvPr/>
        </p:nvSpPr>
        <p:spPr>
          <a:xfrm>
            <a:off x="675598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39" name="Rettangolo arrotondato 38"/>
          <p:cNvSpPr>
            <a:spLocks noChangeAspect="1"/>
          </p:cNvSpPr>
          <p:nvPr/>
        </p:nvSpPr>
        <p:spPr>
          <a:xfrm>
            <a:off x="691306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0" name="Rettangolo arrotondato 39"/>
          <p:cNvSpPr>
            <a:spLocks noChangeAspect="1"/>
          </p:cNvSpPr>
          <p:nvPr/>
        </p:nvSpPr>
        <p:spPr>
          <a:xfrm>
            <a:off x="710156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1" name="Rettangolo arrotondato 40"/>
          <p:cNvSpPr>
            <a:spLocks noChangeAspect="1"/>
          </p:cNvSpPr>
          <p:nvPr/>
        </p:nvSpPr>
        <p:spPr>
          <a:xfrm>
            <a:off x="725865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2" name="Rettangolo 41"/>
          <p:cNvSpPr>
            <a:spLocks noChangeAspect="1"/>
          </p:cNvSpPr>
          <p:nvPr/>
        </p:nvSpPr>
        <p:spPr>
          <a:xfrm>
            <a:off x="2377864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3" name="Rettangolo 42"/>
          <p:cNvSpPr>
            <a:spLocks noChangeAspect="1"/>
          </p:cNvSpPr>
          <p:nvPr/>
        </p:nvSpPr>
        <p:spPr>
          <a:xfrm>
            <a:off x="237786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4" name="Rettangolo 43"/>
          <p:cNvSpPr>
            <a:spLocks noChangeAspect="1"/>
          </p:cNvSpPr>
          <p:nvPr/>
        </p:nvSpPr>
        <p:spPr>
          <a:xfrm>
            <a:off x="251484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5" name="Rettangolo 44"/>
          <p:cNvSpPr>
            <a:spLocks noChangeAspect="1"/>
          </p:cNvSpPr>
          <p:nvPr/>
        </p:nvSpPr>
        <p:spPr>
          <a:xfrm>
            <a:off x="270334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6" name="Rettangolo 45"/>
          <p:cNvSpPr>
            <a:spLocks noChangeAspect="1"/>
          </p:cNvSpPr>
          <p:nvPr/>
        </p:nvSpPr>
        <p:spPr>
          <a:xfrm>
            <a:off x="2829006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7" name="Rettangolo arrotondato 46"/>
          <p:cNvSpPr>
            <a:spLocks noChangeAspect="1"/>
          </p:cNvSpPr>
          <p:nvPr/>
        </p:nvSpPr>
        <p:spPr>
          <a:xfrm>
            <a:off x="2503530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8" name="Rettangolo 47"/>
          <p:cNvSpPr>
            <a:spLocks noChangeAspect="1"/>
          </p:cNvSpPr>
          <p:nvPr/>
        </p:nvSpPr>
        <p:spPr>
          <a:xfrm>
            <a:off x="259777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9" name="Rettangolo 48"/>
          <p:cNvSpPr>
            <a:spLocks noChangeAspect="1"/>
          </p:cNvSpPr>
          <p:nvPr/>
        </p:nvSpPr>
        <p:spPr>
          <a:xfrm>
            <a:off x="3069028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0" name="Rettangolo 49"/>
          <p:cNvSpPr>
            <a:spLocks noChangeAspect="1"/>
          </p:cNvSpPr>
          <p:nvPr/>
        </p:nvSpPr>
        <p:spPr>
          <a:xfrm>
            <a:off x="306902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1" name="Rettangolo 50"/>
          <p:cNvSpPr>
            <a:spLocks noChangeAspect="1"/>
          </p:cNvSpPr>
          <p:nvPr/>
        </p:nvSpPr>
        <p:spPr>
          <a:xfrm>
            <a:off x="320600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2" name="Rettangolo 51"/>
          <p:cNvSpPr>
            <a:spLocks noChangeAspect="1"/>
          </p:cNvSpPr>
          <p:nvPr/>
        </p:nvSpPr>
        <p:spPr>
          <a:xfrm>
            <a:off x="339450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3" name="Rettangolo 52"/>
          <p:cNvSpPr>
            <a:spLocks noChangeAspect="1"/>
          </p:cNvSpPr>
          <p:nvPr/>
        </p:nvSpPr>
        <p:spPr>
          <a:xfrm>
            <a:off x="352017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4" name="Rettangolo arrotondato 53"/>
          <p:cNvSpPr>
            <a:spLocks noChangeAspect="1"/>
          </p:cNvSpPr>
          <p:nvPr/>
        </p:nvSpPr>
        <p:spPr>
          <a:xfrm>
            <a:off x="3194694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5" name="Rettangolo 54"/>
          <p:cNvSpPr>
            <a:spLocks noChangeAspect="1"/>
          </p:cNvSpPr>
          <p:nvPr/>
        </p:nvSpPr>
        <p:spPr>
          <a:xfrm>
            <a:off x="3288943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6" name="Rettangolo 55"/>
          <p:cNvSpPr>
            <a:spLocks noChangeAspect="1"/>
          </p:cNvSpPr>
          <p:nvPr/>
        </p:nvSpPr>
        <p:spPr>
          <a:xfrm>
            <a:off x="3760192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7" name="Rettangolo 56"/>
          <p:cNvSpPr>
            <a:spLocks noChangeAspect="1"/>
          </p:cNvSpPr>
          <p:nvPr/>
        </p:nvSpPr>
        <p:spPr>
          <a:xfrm>
            <a:off x="3760192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8" name="Rettangolo 57"/>
          <p:cNvSpPr>
            <a:spLocks noChangeAspect="1"/>
          </p:cNvSpPr>
          <p:nvPr/>
        </p:nvSpPr>
        <p:spPr>
          <a:xfrm>
            <a:off x="389716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59" name="Rettangolo 58"/>
          <p:cNvSpPr>
            <a:spLocks noChangeAspect="1"/>
          </p:cNvSpPr>
          <p:nvPr/>
        </p:nvSpPr>
        <p:spPr>
          <a:xfrm>
            <a:off x="408566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0" name="Rettangolo 59"/>
          <p:cNvSpPr>
            <a:spLocks noChangeAspect="1"/>
          </p:cNvSpPr>
          <p:nvPr/>
        </p:nvSpPr>
        <p:spPr>
          <a:xfrm>
            <a:off x="421133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1" name="Rettangolo arrotondato 60"/>
          <p:cNvSpPr>
            <a:spLocks noChangeAspect="1"/>
          </p:cNvSpPr>
          <p:nvPr/>
        </p:nvSpPr>
        <p:spPr>
          <a:xfrm>
            <a:off x="3885858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2" name="Rettangolo 61"/>
          <p:cNvSpPr>
            <a:spLocks noChangeAspect="1"/>
          </p:cNvSpPr>
          <p:nvPr/>
        </p:nvSpPr>
        <p:spPr>
          <a:xfrm>
            <a:off x="398010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3" name="Rettangolo 62"/>
          <p:cNvSpPr>
            <a:spLocks noChangeAspect="1"/>
          </p:cNvSpPr>
          <p:nvPr/>
        </p:nvSpPr>
        <p:spPr>
          <a:xfrm>
            <a:off x="6473236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4" name="Rettangolo 63"/>
          <p:cNvSpPr>
            <a:spLocks noChangeAspect="1"/>
          </p:cNvSpPr>
          <p:nvPr/>
        </p:nvSpPr>
        <p:spPr>
          <a:xfrm>
            <a:off x="645312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5" name="Rettangolo 64"/>
          <p:cNvSpPr>
            <a:spLocks noChangeAspect="1"/>
          </p:cNvSpPr>
          <p:nvPr/>
        </p:nvSpPr>
        <p:spPr>
          <a:xfrm>
            <a:off x="664162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6" name="Rettangolo arrotondato 65"/>
          <p:cNvSpPr>
            <a:spLocks noChangeAspect="1"/>
          </p:cNvSpPr>
          <p:nvPr/>
        </p:nvSpPr>
        <p:spPr>
          <a:xfrm>
            <a:off x="6441819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7" name="Rettangolo 66"/>
          <p:cNvSpPr>
            <a:spLocks noChangeAspect="1"/>
          </p:cNvSpPr>
          <p:nvPr/>
        </p:nvSpPr>
        <p:spPr>
          <a:xfrm>
            <a:off x="653606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8" name="Rettangolo 67"/>
          <p:cNvSpPr>
            <a:spLocks noChangeAspect="1"/>
          </p:cNvSpPr>
          <p:nvPr/>
        </p:nvSpPr>
        <p:spPr>
          <a:xfrm>
            <a:off x="7144294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69" name="Rettangolo 68"/>
          <p:cNvSpPr>
            <a:spLocks noChangeAspect="1"/>
          </p:cNvSpPr>
          <p:nvPr/>
        </p:nvSpPr>
        <p:spPr>
          <a:xfrm>
            <a:off x="733279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0" name="Rettangolo arrotondato 69"/>
          <p:cNvSpPr>
            <a:spLocks noChangeAspect="1"/>
          </p:cNvSpPr>
          <p:nvPr/>
        </p:nvSpPr>
        <p:spPr>
          <a:xfrm>
            <a:off x="7132984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1" name="Rettangolo 70"/>
          <p:cNvSpPr>
            <a:spLocks noChangeAspect="1"/>
          </p:cNvSpPr>
          <p:nvPr/>
        </p:nvSpPr>
        <p:spPr>
          <a:xfrm>
            <a:off x="7227234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2" name="Rettangolo 71"/>
          <p:cNvSpPr>
            <a:spLocks noChangeAspect="1"/>
          </p:cNvSpPr>
          <p:nvPr/>
        </p:nvSpPr>
        <p:spPr>
          <a:xfrm>
            <a:off x="7164400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3" name="Rettangolo 72"/>
          <p:cNvSpPr>
            <a:spLocks noChangeAspect="1"/>
          </p:cNvSpPr>
          <p:nvPr/>
        </p:nvSpPr>
        <p:spPr>
          <a:xfrm>
            <a:off x="6818818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4" name="Rettangolo 73"/>
          <p:cNvSpPr>
            <a:spLocks noChangeAspect="1"/>
          </p:cNvSpPr>
          <p:nvPr/>
        </p:nvSpPr>
        <p:spPr>
          <a:xfrm>
            <a:off x="6798712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5" name="Rettangolo 74"/>
          <p:cNvSpPr>
            <a:spLocks noChangeAspect="1"/>
          </p:cNvSpPr>
          <p:nvPr/>
        </p:nvSpPr>
        <p:spPr>
          <a:xfrm>
            <a:off x="6987211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6" name="Rettangolo arrotondato 75"/>
          <p:cNvSpPr>
            <a:spLocks noChangeAspect="1"/>
          </p:cNvSpPr>
          <p:nvPr/>
        </p:nvSpPr>
        <p:spPr>
          <a:xfrm>
            <a:off x="6787402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7" name="Rettangolo 76"/>
          <p:cNvSpPr>
            <a:spLocks noChangeAspect="1"/>
          </p:cNvSpPr>
          <p:nvPr/>
        </p:nvSpPr>
        <p:spPr>
          <a:xfrm>
            <a:off x="6881652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8" name="Rettangolo arrotondato 77"/>
          <p:cNvSpPr>
            <a:spLocks noChangeAspect="1"/>
          </p:cNvSpPr>
          <p:nvPr/>
        </p:nvSpPr>
        <p:spPr>
          <a:xfrm>
            <a:off x="745837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79" name="Rettangolo arrotondato 78"/>
          <p:cNvSpPr>
            <a:spLocks noChangeAspect="1"/>
          </p:cNvSpPr>
          <p:nvPr/>
        </p:nvSpPr>
        <p:spPr>
          <a:xfrm>
            <a:off x="761545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0" name="Rettangolo arrotondato 79"/>
          <p:cNvSpPr>
            <a:spLocks noChangeAspect="1"/>
          </p:cNvSpPr>
          <p:nvPr/>
        </p:nvSpPr>
        <p:spPr>
          <a:xfrm>
            <a:off x="780395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1" name="Rettangolo arrotondato 80"/>
          <p:cNvSpPr>
            <a:spLocks noChangeAspect="1"/>
          </p:cNvSpPr>
          <p:nvPr/>
        </p:nvSpPr>
        <p:spPr>
          <a:xfrm>
            <a:off x="796103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2" name="Rettangolo arrotondato 81"/>
          <p:cNvSpPr>
            <a:spLocks noChangeAspect="1"/>
          </p:cNvSpPr>
          <p:nvPr/>
        </p:nvSpPr>
        <p:spPr>
          <a:xfrm>
            <a:off x="8149535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3" name="Rettangolo arrotondato 82"/>
          <p:cNvSpPr>
            <a:spLocks noChangeAspect="1"/>
          </p:cNvSpPr>
          <p:nvPr/>
        </p:nvSpPr>
        <p:spPr>
          <a:xfrm>
            <a:off x="830661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4" name="Rettangolo 83"/>
          <p:cNvSpPr>
            <a:spLocks noChangeAspect="1"/>
          </p:cNvSpPr>
          <p:nvPr/>
        </p:nvSpPr>
        <p:spPr>
          <a:xfrm>
            <a:off x="7521203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5" name="Rettangolo 84"/>
          <p:cNvSpPr>
            <a:spLocks noChangeAspect="1"/>
          </p:cNvSpPr>
          <p:nvPr/>
        </p:nvSpPr>
        <p:spPr>
          <a:xfrm>
            <a:off x="7501097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6" name="Rettangolo 85"/>
          <p:cNvSpPr>
            <a:spLocks noChangeAspect="1"/>
          </p:cNvSpPr>
          <p:nvPr/>
        </p:nvSpPr>
        <p:spPr>
          <a:xfrm>
            <a:off x="7689596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7" name="Rettangolo arrotondato 86"/>
          <p:cNvSpPr>
            <a:spLocks noChangeAspect="1"/>
          </p:cNvSpPr>
          <p:nvPr/>
        </p:nvSpPr>
        <p:spPr>
          <a:xfrm>
            <a:off x="7489787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8" name="Rettangolo 87"/>
          <p:cNvSpPr>
            <a:spLocks noChangeAspect="1"/>
          </p:cNvSpPr>
          <p:nvPr/>
        </p:nvSpPr>
        <p:spPr>
          <a:xfrm>
            <a:off x="7584037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9" name="Rettangolo 88"/>
          <p:cNvSpPr>
            <a:spLocks noChangeAspect="1"/>
          </p:cNvSpPr>
          <p:nvPr/>
        </p:nvSpPr>
        <p:spPr>
          <a:xfrm>
            <a:off x="819226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0" name="Rettangolo 89"/>
          <p:cNvSpPr>
            <a:spLocks noChangeAspect="1"/>
          </p:cNvSpPr>
          <p:nvPr/>
        </p:nvSpPr>
        <p:spPr>
          <a:xfrm>
            <a:off x="838076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1" name="Rettangolo arrotondato 90"/>
          <p:cNvSpPr>
            <a:spLocks noChangeAspect="1"/>
          </p:cNvSpPr>
          <p:nvPr/>
        </p:nvSpPr>
        <p:spPr>
          <a:xfrm>
            <a:off x="8193194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2" name="Rettangolo 91"/>
          <p:cNvSpPr>
            <a:spLocks noChangeAspect="1"/>
          </p:cNvSpPr>
          <p:nvPr/>
        </p:nvSpPr>
        <p:spPr>
          <a:xfrm>
            <a:off x="8275200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3" name="Rettangolo 92"/>
          <p:cNvSpPr>
            <a:spLocks noChangeAspect="1"/>
          </p:cNvSpPr>
          <p:nvPr/>
        </p:nvSpPr>
        <p:spPr>
          <a:xfrm>
            <a:off x="8212367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4" name="Rettangolo 93"/>
          <p:cNvSpPr>
            <a:spLocks noChangeAspect="1"/>
          </p:cNvSpPr>
          <p:nvPr/>
        </p:nvSpPr>
        <p:spPr>
          <a:xfrm>
            <a:off x="7866785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5" name="Rettangolo 94"/>
          <p:cNvSpPr>
            <a:spLocks noChangeAspect="1"/>
          </p:cNvSpPr>
          <p:nvPr/>
        </p:nvSpPr>
        <p:spPr>
          <a:xfrm>
            <a:off x="784667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6" name="Rettangolo 95"/>
          <p:cNvSpPr>
            <a:spLocks noChangeAspect="1"/>
          </p:cNvSpPr>
          <p:nvPr/>
        </p:nvSpPr>
        <p:spPr>
          <a:xfrm>
            <a:off x="803517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7" name="Rettangolo arrotondato 96"/>
          <p:cNvSpPr>
            <a:spLocks noChangeAspect="1"/>
          </p:cNvSpPr>
          <p:nvPr/>
        </p:nvSpPr>
        <p:spPr>
          <a:xfrm>
            <a:off x="7835368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8" name="Rettangolo 97"/>
          <p:cNvSpPr>
            <a:spLocks noChangeAspect="1"/>
          </p:cNvSpPr>
          <p:nvPr/>
        </p:nvSpPr>
        <p:spPr>
          <a:xfrm>
            <a:off x="792961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99" name="Rettangolo arrotondato 98"/>
          <p:cNvSpPr>
            <a:spLocks noChangeAspect="1"/>
          </p:cNvSpPr>
          <p:nvPr/>
        </p:nvSpPr>
        <p:spPr>
          <a:xfrm>
            <a:off x="8504093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0" name="Rettangolo arrotondato 99"/>
          <p:cNvSpPr>
            <a:spLocks noChangeAspect="1"/>
          </p:cNvSpPr>
          <p:nvPr/>
        </p:nvSpPr>
        <p:spPr>
          <a:xfrm>
            <a:off x="866117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1" name="Rettangolo 100"/>
          <p:cNvSpPr>
            <a:spLocks noChangeAspect="1"/>
          </p:cNvSpPr>
          <p:nvPr/>
        </p:nvSpPr>
        <p:spPr>
          <a:xfrm>
            <a:off x="8566926" y="1377112"/>
            <a:ext cx="188500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2" name="Rettangolo 101"/>
          <p:cNvSpPr>
            <a:spLocks noChangeAspect="1"/>
          </p:cNvSpPr>
          <p:nvPr/>
        </p:nvSpPr>
        <p:spPr>
          <a:xfrm>
            <a:off x="854681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3" name="Rettangolo 102"/>
          <p:cNvSpPr>
            <a:spLocks noChangeAspect="1"/>
          </p:cNvSpPr>
          <p:nvPr/>
        </p:nvSpPr>
        <p:spPr>
          <a:xfrm>
            <a:off x="873531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4" name="Rettangolo arrotondato 103"/>
          <p:cNvSpPr>
            <a:spLocks noChangeAspect="1"/>
          </p:cNvSpPr>
          <p:nvPr/>
        </p:nvSpPr>
        <p:spPr>
          <a:xfrm>
            <a:off x="8535509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5" name="Rettangolo 104"/>
          <p:cNvSpPr>
            <a:spLocks noChangeAspect="1"/>
          </p:cNvSpPr>
          <p:nvPr/>
        </p:nvSpPr>
        <p:spPr>
          <a:xfrm>
            <a:off x="8629759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6" name="Rettangolo arrotondato 105"/>
          <p:cNvSpPr>
            <a:spLocks noChangeAspect="1"/>
          </p:cNvSpPr>
          <p:nvPr/>
        </p:nvSpPr>
        <p:spPr>
          <a:xfrm>
            <a:off x="5066224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7" name="Rettangolo arrotondato 106"/>
          <p:cNvSpPr>
            <a:spLocks noChangeAspect="1"/>
          </p:cNvSpPr>
          <p:nvPr/>
        </p:nvSpPr>
        <p:spPr>
          <a:xfrm>
            <a:off x="4375059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8" name="Rettangolo arrotondato 107"/>
          <p:cNvSpPr>
            <a:spLocks noChangeAspect="1"/>
          </p:cNvSpPr>
          <p:nvPr/>
        </p:nvSpPr>
        <p:spPr>
          <a:xfrm>
            <a:off x="453214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09" name="Rettangolo arrotondato 108"/>
          <p:cNvSpPr>
            <a:spLocks noChangeAspect="1"/>
          </p:cNvSpPr>
          <p:nvPr/>
        </p:nvSpPr>
        <p:spPr>
          <a:xfrm>
            <a:off x="4689226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0" name="Rettangolo arrotondato 109"/>
          <p:cNvSpPr>
            <a:spLocks noChangeAspect="1"/>
          </p:cNvSpPr>
          <p:nvPr/>
        </p:nvSpPr>
        <p:spPr>
          <a:xfrm>
            <a:off x="4846308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1" name="Rettangolo arrotondato 110"/>
          <p:cNvSpPr>
            <a:spLocks noChangeAspect="1"/>
          </p:cNvSpPr>
          <p:nvPr/>
        </p:nvSpPr>
        <p:spPr>
          <a:xfrm>
            <a:off x="522330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2" name="Rettangolo arrotondato 111"/>
          <p:cNvSpPr>
            <a:spLocks noChangeAspect="1"/>
          </p:cNvSpPr>
          <p:nvPr/>
        </p:nvSpPr>
        <p:spPr>
          <a:xfrm>
            <a:off x="5380389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3" name="Rettangolo arrotondato 112"/>
          <p:cNvSpPr>
            <a:spLocks noChangeAspect="1"/>
          </p:cNvSpPr>
          <p:nvPr/>
        </p:nvSpPr>
        <p:spPr>
          <a:xfrm>
            <a:off x="5537472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4" name="Rettangolo arrotondato 113"/>
          <p:cNvSpPr>
            <a:spLocks noChangeAspect="1"/>
          </p:cNvSpPr>
          <p:nvPr/>
        </p:nvSpPr>
        <p:spPr>
          <a:xfrm>
            <a:off x="575738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5" name="Rettangolo arrotondato 114"/>
          <p:cNvSpPr>
            <a:spLocks noChangeAspect="1"/>
          </p:cNvSpPr>
          <p:nvPr/>
        </p:nvSpPr>
        <p:spPr>
          <a:xfrm>
            <a:off x="5914470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6" name="Rettangolo arrotondato 115"/>
          <p:cNvSpPr>
            <a:spLocks noChangeAspect="1"/>
          </p:cNvSpPr>
          <p:nvPr/>
        </p:nvSpPr>
        <p:spPr>
          <a:xfrm>
            <a:off x="6071554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7" name="Rettangolo arrotondato 116"/>
          <p:cNvSpPr>
            <a:spLocks noChangeAspect="1"/>
          </p:cNvSpPr>
          <p:nvPr/>
        </p:nvSpPr>
        <p:spPr>
          <a:xfrm>
            <a:off x="6228637" y="1471361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8" name="Rettangolo 117"/>
          <p:cNvSpPr>
            <a:spLocks noChangeAspect="1"/>
          </p:cNvSpPr>
          <p:nvPr/>
        </p:nvSpPr>
        <p:spPr>
          <a:xfrm>
            <a:off x="4437893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19" name="Rettangolo 118"/>
          <p:cNvSpPr>
            <a:spLocks noChangeAspect="1"/>
          </p:cNvSpPr>
          <p:nvPr/>
        </p:nvSpPr>
        <p:spPr>
          <a:xfrm>
            <a:off x="443789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0" name="Rettangolo 119"/>
          <p:cNvSpPr>
            <a:spLocks noChangeAspect="1"/>
          </p:cNvSpPr>
          <p:nvPr/>
        </p:nvSpPr>
        <p:spPr>
          <a:xfrm>
            <a:off x="457487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1" name="Rettangolo 120"/>
          <p:cNvSpPr>
            <a:spLocks noChangeAspect="1"/>
          </p:cNvSpPr>
          <p:nvPr/>
        </p:nvSpPr>
        <p:spPr>
          <a:xfrm>
            <a:off x="4763369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2" name="Rettangolo 121"/>
          <p:cNvSpPr>
            <a:spLocks noChangeAspect="1"/>
          </p:cNvSpPr>
          <p:nvPr/>
        </p:nvSpPr>
        <p:spPr>
          <a:xfrm>
            <a:off x="4889035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3" name="Rettangolo arrotondato 122"/>
          <p:cNvSpPr>
            <a:spLocks noChangeAspect="1"/>
          </p:cNvSpPr>
          <p:nvPr/>
        </p:nvSpPr>
        <p:spPr>
          <a:xfrm>
            <a:off x="4563559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4" name="Rettangolo 123"/>
          <p:cNvSpPr>
            <a:spLocks noChangeAspect="1"/>
          </p:cNvSpPr>
          <p:nvPr/>
        </p:nvSpPr>
        <p:spPr>
          <a:xfrm>
            <a:off x="4657808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5" name="Rettangolo 124"/>
          <p:cNvSpPr>
            <a:spLocks noChangeAspect="1"/>
          </p:cNvSpPr>
          <p:nvPr/>
        </p:nvSpPr>
        <p:spPr>
          <a:xfrm>
            <a:off x="5129058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6" name="Rettangolo 125"/>
          <p:cNvSpPr>
            <a:spLocks noChangeAspect="1"/>
          </p:cNvSpPr>
          <p:nvPr/>
        </p:nvSpPr>
        <p:spPr>
          <a:xfrm>
            <a:off x="512905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7" name="Rettangolo 126"/>
          <p:cNvSpPr>
            <a:spLocks noChangeAspect="1"/>
          </p:cNvSpPr>
          <p:nvPr/>
        </p:nvSpPr>
        <p:spPr>
          <a:xfrm>
            <a:off x="526603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8" name="Rettangolo 127"/>
          <p:cNvSpPr>
            <a:spLocks noChangeAspect="1"/>
          </p:cNvSpPr>
          <p:nvPr/>
        </p:nvSpPr>
        <p:spPr>
          <a:xfrm>
            <a:off x="545453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29" name="Rettangolo 128"/>
          <p:cNvSpPr>
            <a:spLocks noChangeAspect="1"/>
          </p:cNvSpPr>
          <p:nvPr/>
        </p:nvSpPr>
        <p:spPr>
          <a:xfrm>
            <a:off x="5580200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0" name="Rettangolo arrotondato 129"/>
          <p:cNvSpPr>
            <a:spLocks noChangeAspect="1"/>
          </p:cNvSpPr>
          <p:nvPr/>
        </p:nvSpPr>
        <p:spPr>
          <a:xfrm>
            <a:off x="5254723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1" name="Rettangolo 130"/>
          <p:cNvSpPr>
            <a:spLocks noChangeAspect="1"/>
          </p:cNvSpPr>
          <p:nvPr/>
        </p:nvSpPr>
        <p:spPr>
          <a:xfrm>
            <a:off x="5348972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2" name="Rettangolo 131"/>
          <p:cNvSpPr>
            <a:spLocks noChangeAspect="1"/>
          </p:cNvSpPr>
          <p:nvPr/>
        </p:nvSpPr>
        <p:spPr>
          <a:xfrm>
            <a:off x="5820221" y="1377112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3" name="Rettangolo 132"/>
          <p:cNvSpPr>
            <a:spLocks noChangeAspect="1"/>
          </p:cNvSpPr>
          <p:nvPr/>
        </p:nvSpPr>
        <p:spPr>
          <a:xfrm>
            <a:off x="5820221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4" name="Rettangolo 133"/>
          <p:cNvSpPr>
            <a:spLocks noChangeAspect="1"/>
          </p:cNvSpPr>
          <p:nvPr/>
        </p:nvSpPr>
        <p:spPr>
          <a:xfrm>
            <a:off x="5957198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5" name="Rettangolo 134"/>
          <p:cNvSpPr>
            <a:spLocks noChangeAspect="1"/>
          </p:cNvSpPr>
          <p:nvPr/>
        </p:nvSpPr>
        <p:spPr>
          <a:xfrm>
            <a:off x="6145697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6" name="Rettangolo 135"/>
          <p:cNvSpPr>
            <a:spLocks noChangeAspect="1"/>
          </p:cNvSpPr>
          <p:nvPr/>
        </p:nvSpPr>
        <p:spPr>
          <a:xfrm>
            <a:off x="6271363" y="1377112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7" name="Rettangolo arrotondato 136"/>
          <p:cNvSpPr>
            <a:spLocks noChangeAspect="1"/>
          </p:cNvSpPr>
          <p:nvPr/>
        </p:nvSpPr>
        <p:spPr>
          <a:xfrm>
            <a:off x="5945888" y="1000112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8" name="Rettangolo 137"/>
          <p:cNvSpPr>
            <a:spLocks noChangeAspect="1"/>
          </p:cNvSpPr>
          <p:nvPr/>
        </p:nvSpPr>
        <p:spPr>
          <a:xfrm>
            <a:off x="6040137" y="1220028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39" name="Rettangolo arrotondato 138"/>
          <p:cNvSpPr>
            <a:spLocks noChangeAspect="1"/>
          </p:cNvSpPr>
          <p:nvPr/>
        </p:nvSpPr>
        <p:spPr>
          <a:xfrm>
            <a:off x="95474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0" name="Rettangolo arrotondato 139"/>
          <p:cNvSpPr>
            <a:spLocks noChangeAspect="1"/>
          </p:cNvSpPr>
          <p:nvPr/>
        </p:nvSpPr>
        <p:spPr>
          <a:xfrm>
            <a:off x="263577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1" name="Rettangolo arrotondato 140"/>
          <p:cNvSpPr>
            <a:spLocks noChangeAspect="1"/>
          </p:cNvSpPr>
          <p:nvPr/>
        </p:nvSpPr>
        <p:spPr>
          <a:xfrm>
            <a:off x="420660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2" name="Rettangolo arrotondato 141"/>
          <p:cNvSpPr>
            <a:spLocks noChangeAspect="1"/>
          </p:cNvSpPr>
          <p:nvPr/>
        </p:nvSpPr>
        <p:spPr>
          <a:xfrm>
            <a:off x="57774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3" name="Rettangolo arrotondato 142"/>
          <p:cNvSpPr>
            <a:spLocks noChangeAspect="1"/>
          </p:cNvSpPr>
          <p:nvPr/>
        </p:nvSpPr>
        <p:spPr>
          <a:xfrm>
            <a:off x="734825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4" name="Rettangolo arrotondato 143"/>
          <p:cNvSpPr>
            <a:spLocks noChangeAspect="1"/>
          </p:cNvSpPr>
          <p:nvPr/>
        </p:nvSpPr>
        <p:spPr>
          <a:xfrm>
            <a:off x="1111823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5" name="Rettangolo arrotondato 144"/>
          <p:cNvSpPr>
            <a:spLocks noChangeAspect="1"/>
          </p:cNvSpPr>
          <p:nvPr/>
        </p:nvSpPr>
        <p:spPr>
          <a:xfrm>
            <a:off x="1268907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6" name="Rettangolo arrotondato 145"/>
          <p:cNvSpPr>
            <a:spLocks noChangeAspect="1"/>
          </p:cNvSpPr>
          <p:nvPr/>
        </p:nvSpPr>
        <p:spPr>
          <a:xfrm>
            <a:off x="1425990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7" name="Rettangolo arrotondato 146"/>
          <p:cNvSpPr>
            <a:spLocks noChangeAspect="1"/>
          </p:cNvSpPr>
          <p:nvPr/>
        </p:nvSpPr>
        <p:spPr>
          <a:xfrm>
            <a:off x="1645905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8" name="Rettangolo arrotondato 147"/>
          <p:cNvSpPr>
            <a:spLocks noChangeAspect="1"/>
          </p:cNvSpPr>
          <p:nvPr/>
        </p:nvSpPr>
        <p:spPr>
          <a:xfrm>
            <a:off x="1802988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49" name="Rettangolo arrotondato 148"/>
          <p:cNvSpPr>
            <a:spLocks noChangeAspect="1"/>
          </p:cNvSpPr>
          <p:nvPr/>
        </p:nvSpPr>
        <p:spPr>
          <a:xfrm>
            <a:off x="1960072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0" name="Rettangolo arrotondato 149"/>
          <p:cNvSpPr>
            <a:spLocks noChangeAspect="1"/>
          </p:cNvSpPr>
          <p:nvPr/>
        </p:nvSpPr>
        <p:spPr>
          <a:xfrm>
            <a:off x="2117153" y="1471357"/>
            <a:ext cx="125666" cy="628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1" name="Rettangolo 150"/>
          <p:cNvSpPr>
            <a:spLocks noChangeAspect="1"/>
          </p:cNvSpPr>
          <p:nvPr/>
        </p:nvSpPr>
        <p:spPr>
          <a:xfrm>
            <a:off x="326411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2" name="Rettangolo 151"/>
          <p:cNvSpPr>
            <a:spLocks noChangeAspect="1"/>
          </p:cNvSpPr>
          <p:nvPr/>
        </p:nvSpPr>
        <p:spPr>
          <a:xfrm>
            <a:off x="32641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3" name="Rettangolo 152"/>
          <p:cNvSpPr>
            <a:spLocks noChangeAspect="1"/>
          </p:cNvSpPr>
          <p:nvPr/>
        </p:nvSpPr>
        <p:spPr>
          <a:xfrm>
            <a:off x="46338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4" name="Rettangolo 153"/>
          <p:cNvSpPr>
            <a:spLocks noChangeAspect="1"/>
          </p:cNvSpPr>
          <p:nvPr/>
        </p:nvSpPr>
        <p:spPr>
          <a:xfrm>
            <a:off x="65188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5" name="Rettangolo 154"/>
          <p:cNvSpPr>
            <a:spLocks noChangeAspect="1"/>
          </p:cNvSpPr>
          <p:nvPr/>
        </p:nvSpPr>
        <p:spPr>
          <a:xfrm>
            <a:off x="777553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6" name="Rettangolo arrotondato 155"/>
          <p:cNvSpPr>
            <a:spLocks noChangeAspect="1"/>
          </p:cNvSpPr>
          <p:nvPr/>
        </p:nvSpPr>
        <p:spPr>
          <a:xfrm>
            <a:off x="452077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7" name="Rettangolo 156"/>
          <p:cNvSpPr>
            <a:spLocks noChangeAspect="1"/>
          </p:cNvSpPr>
          <p:nvPr/>
        </p:nvSpPr>
        <p:spPr>
          <a:xfrm>
            <a:off x="546326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8" name="Rettangolo 157"/>
          <p:cNvSpPr>
            <a:spLocks noChangeAspect="1"/>
          </p:cNvSpPr>
          <p:nvPr/>
        </p:nvSpPr>
        <p:spPr>
          <a:xfrm>
            <a:off x="1017574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59" name="Rettangolo 158"/>
          <p:cNvSpPr>
            <a:spLocks noChangeAspect="1"/>
          </p:cNvSpPr>
          <p:nvPr/>
        </p:nvSpPr>
        <p:spPr>
          <a:xfrm>
            <a:off x="1017574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0" name="Rettangolo 159"/>
          <p:cNvSpPr>
            <a:spLocks noChangeAspect="1"/>
          </p:cNvSpPr>
          <p:nvPr/>
        </p:nvSpPr>
        <p:spPr>
          <a:xfrm>
            <a:off x="115455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1" name="Rettangolo 160"/>
          <p:cNvSpPr>
            <a:spLocks noChangeAspect="1"/>
          </p:cNvSpPr>
          <p:nvPr/>
        </p:nvSpPr>
        <p:spPr>
          <a:xfrm>
            <a:off x="134305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2" name="Rettangolo 161"/>
          <p:cNvSpPr>
            <a:spLocks noChangeAspect="1"/>
          </p:cNvSpPr>
          <p:nvPr/>
        </p:nvSpPr>
        <p:spPr>
          <a:xfrm>
            <a:off x="1468716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3" name="Rettangolo arrotondato 162"/>
          <p:cNvSpPr>
            <a:spLocks noChangeAspect="1"/>
          </p:cNvSpPr>
          <p:nvPr/>
        </p:nvSpPr>
        <p:spPr>
          <a:xfrm>
            <a:off x="1143241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4" name="Rettangolo 163"/>
          <p:cNvSpPr>
            <a:spLocks noChangeAspect="1"/>
          </p:cNvSpPr>
          <p:nvPr/>
        </p:nvSpPr>
        <p:spPr>
          <a:xfrm>
            <a:off x="1237490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5" name="Rettangolo 164"/>
          <p:cNvSpPr>
            <a:spLocks noChangeAspect="1"/>
          </p:cNvSpPr>
          <p:nvPr/>
        </p:nvSpPr>
        <p:spPr>
          <a:xfrm>
            <a:off x="1708739" y="1377108"/>
            <a:ext cx="471248" cy="201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6" name="Rettangolo 165"/>
          <p:cNvSpPr>
            <a:spLocks noChangeAspect="1"/>
          </p:cNvSpPr>
          <p:nvPr/>
        </p:nvSpPr>
        <p:spPr>
          <a:xfrm>
            <a:off x="1708739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7" name="Rettangolo 166"/>
          <p:cNvSpPr>
            <a:spLocks noChangeAspect="1"/>
          </p:cNvSpPr>
          <p:nvPr/>
        </p:nvSpPr>
        <p:spPr>
          <a:xfrm>
            <a:off x="1845715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8" name="Rettangolo 167"/>
          <p:cNvSpPr>
            <a:spLocks noChangeAspect="1"/>
          </p:cNvSpPr>
          <p:nvPr/>
        </p:nvSpPr>
        <p:spPr>
          <a:xfrm>
            <a:off x="2034214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69" name="Rettangolo 168"/>
          <p:cNvSpPr>
            <a:spLocks noChangeAspect="1"/>
          </p:cNvSpPr>
          <p:nvPr/>
        </p:nvSpPr>
        <p:spPr>
          <a:xfrm>
            <a:off x="2159881" y="1377108"/>
            <a:ext cx="20106" cy="942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0" name="Rettangolo arrotondato 169"/>
          <p:cNvSpPr>
            <a:spLocks noChangeAspect="1"/>
          </p:cNvSpPr>
          <p:nvPr/>
        </p:nvSpPr>
        <p:spPr>
          <a:xfrm>
            <a:off x="1834405" y="1000108"/>
            <a:ext cx="219916" cy="21991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1" name="Rettangolo 170"/>
          <p:cNvSpPr>
            <a:spLocks noChangeAspect="1"/>
          </p:cNvSpPr>
          <p:nvPr/>
        </p:nvSpPr>
        <p:spPr>
          <a:xfrm>
            <a:off x="1928654" y="1220025"/>
            <a:ext cx="51523" cy="157083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172" name="Rettangolo 171"/>
          <p:cNvSpPr/>
          <p:nvPr/>
        </p:nvSpPr>
        <p:spPr>
          <a:xfrm>
            <a:off x="0" y="82512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3" name="Titolo 1"/>
          <p:cNvSpPr txBox="1">
            <a:spLocks/>
          </p:cNvSpPr>
          <p:nvPr/>
        </p:nvSpPr>
        <p:spPr>
          <a:xfrm>
            <a:off x="0" y="-7145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ES" sz="3600" b="1" dirty="0" smtClean="0">
                <a:solidFill>
                  <a:schemeClr val="tx2"/>
                </a:solidFill>
              </a:rPr>
              <a:t>Active energy modulation in the cyclinac</a:t>
            </a:r>
            <a:endParaRPr lang="es-ES" sz="3600" b="1" dirty="0">
              <a:solidFill>
                <a:schemeClr val="tx2"/>
              </a:solidFill>
            </a:endParaRPr>
          </a:p>
        </p:txBody>
      </p:sp>
      <p:pic>
        <p:nvPicPr>
          <p:cNvPr id="174" name="Image 66" descr="Bragg_peaks-CABOTO-C-120-400.PNG"/>
          <p:cNvPicPr>
            <a:picLocks noChangeAspect="1"/>
          </p:cNvPicPr>
          <p:nvPr/>
        </p:nvPicPr>
        <p:blipFill>
          <a:blip r:embed="rId3" cstate="print"/>
          <a:srcRect l="1040" t="1389" r="2796" b="2405"/>
          <a:stretch>
            <a:fillRect/>
          </a:stretch>
        </p:blipFill>
        <p:spPr bwMode="auto">
          <a:xfrm>
            <a:off x="1214414" y="1714464"/>
            <a:ext cx="6643734" cy="514353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175" name="CasellaDiTesto 174"/>
          <p:cNvSpPr txBox="1"/>
          <p:nvPr/>
        </p:nvSpPr>
        <p:spPr>
          <a:xfrm>
            <a:off x="6786578" y="1785926"/>
            <a:ext cx="2121101" cy="1754326"/>
          </a:xfrm>
          <a:prstGeom prst="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/>
              <a:t>p</a:t>
            </a:r>
            <a:r>
              <a:rPr lang="es-ES" dirty="0" smtClean="0"/>
              <a:t>ower distribution</a:t>
            </a:r>
          </a:p>
          <a:p>
            <a:pPr algn="ctr"/>
            <a:endParaRPr lang="es-ES" dirty="0" smtClean="0"/>
          </a:p>
          <a:p>
            <a:pPr algn="ctr"/>
            <a:r>
              <a:rPr lang="es-ES" u="sng" dirty="0" smtClean="0">
                <a:sym typeface="Wingdings" pitchFamily="2" charset="2"/>
              </a:rPr>
              <a:t>fast</a:t>
            </a:r>
            <a:r>
              <a:rPr lang="es-ES" dirty="0" smtClean="0">
                <a:sym typeface="Wingdings" pitchFamily="2" charset="2"/>
              </a:rPr>
              <a:t> active beam energy modulation</a:t>
            </a:r>
          </a:p>
          <a:p>
            <a:pPr algn="ctr"/>
            <a:endParaRPr lang="es-ES" dirty="0" smtClean="0">
              <a:sym typeface="Wingdings" pitchFamily="2" charset="2"/>
            </a:endParaRPr>
          </a:p>
          <a:p>
            <a:pPr algn="ctr"/>
            <a:r>
              <a:rPr lang="es-ES" dirty="0" smtClean="0">
                <a:sym typeface="Wingdings" pitchFamily="2" charset="2"/>
              </a:rPr>
              <a:t>moving organs  </a:t>
            </a:r>
            <a:endParaRPr lang="es-ES" dirty="0"/>
          </a:p>
        </p:txBody>
      </p:sp>
      <p:sp>
        <p:nvSpPr>
          <p:cNvPr id="176" name="Freccia in giù 175"/>
          <p:cNvSpPr/>
          <p:nvPr/>
        </p:nvSpPr>
        <p:spPr>
          <a:xfrm>
            <a:off x="7786710" y="2214554"/>
            <a:ext cx="142876" cy="14287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7" name="Freccia in giù 176"/>
          <p:cNvSpPr/>
          <p:nvPr/>
        </p:nvSpPr>
        <p:spPr>
          <a:xfrm>
            <a:off x="7786710" y="3000372"/>
            <a:ext cx="142876" cy="14287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13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6286512" y="4709005"/>
            <a:ext cx="2857520" cy="214901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5536" y="4357694"/>
            <a:ext cx="2571751" cy="175532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pic>
        <p:nvPicPr>
          <p:cNvPr id="11" name="Picture 4" descr="01"/>
          <p:cNvPicPr>
            <a:picLocks noChangeAspect="1" noChangeArrowheads="1"/>
          </p:cNvPicPr>
          <p:nvPr/>
        </p:nvPicPr>
        <p:blipFill>
          <a:blip r:embed="rId6" cstate="print"/>
          <a:srcRect l="29044" t="21884" r="5550" b="16144"/>
          <a:stretch>
            <a:fillRect/>
          </a:stretch>
        </p:blipFill>
        <p:spPr bwMode="auto">
          <a:xfrm>
            <a:off x="142875" y="3977746"/>
            <a:ext cx="3411107" cy="188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 cstate="print"/>
          <a:srcRect t="25511" r="44078" b="9007"/>
          <a:stretch>
            <a:fillRect/>
          </a:stretch>
        </p:blipFill>
        <p:spPr bwMode="auto">
          <a:xfrm>
            <a:off x="2786050" y="5500702"/>
            <a:ext cx="1139502" cy="918203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</p:spPr>
      </p:pic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2571736" y="1214422"/>
          <a:ext cx="5232400" cy="1571625"/>
        </p:xfrm>
        <a:graphic>
          <a:graphicData uri="http://schemas.openxmlformats.org/presentationml/2006/ole">
            <p:oleObj spid="_x0000_s1026" name="CorelPhotoPaint.Image.10" r:id="rId8" imgW="5574603" imgH="1676190" progId="">
              <p:embed/>
            </p:oleObj>
          </a:graphicData>
        </a:graphic>
      </p:graphicFrame>
      <p:cxnSp>
        <p:nvCxnSpPr>
          <p:cNvPr id="19" name="Connecteur droit avec flèche 18"/>
          <p:cNvCxnSpPr>
            <a:cxnSpLocks noChangeShapeType="1"/>
          </p:cNvCxnSpPr>
          <p:nvPr/>
        </p:nvCxnSpPr>
        <p:spPr bwMode="auto">
          <a:xfrm>
            <a:off x="857227" y="2000272"/>
            <a:ext cx="5572161" cy="3143240"/>
          </a:xfrm>
          <a:prstGeom prst="straightConnector1">
            <a:avLst/>
          </a:prstGeom>
          <a:ln w="57150">
            <a:headEnd type="none" w="sm" len="sm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e 30"/>
          <p:cNvGrpSpPr>
            <a:grpSpLocks/>
          </p:cNvGrpSpPr>
          <p:nvPr/>
        </p:nvGrpSpPr>
        <p:grpSpPr bwMode="auto">
          <a:xfrm>
            <a:off x="-142908" y="1357297"/>
            <a:ext cx="6429420" cy="4729310"/>
            <a:chOff x="-71510" y="1285226"/>
            <a:chExt cx="6429490" cy="4730055"/>
          </a:xfrm>
        </p:grpSpPr>
        <p:sp>
          <p:nvSpPr>
            <p:cNvPr id="21" name="ZoneTexte 20"/>
            <p:cNvSpPr txBox="1">
              <a:spLocks noChangeArrowheads="1"/>
            </p:cNvSpPr>
            <p:nvPr/>
          </p:nvSpPr>
          <p:spPr bwMode="auto">
            <a:xfrm>
              <a:off x="857196" y="1285226"/>
              <a:ext cx="2286015" cy="584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600" b="1" dirty="0"/>
                <a:t>1993: first </a:t>
              </a:r>
              <a:r>
                <a:rPr lang="it-IT" sz="1600" b="1" dirty="0" err="1"/>
                <a:t>Cyclinac</a:t>
              </a:r>
              <a:r>
                <a:rPr lang="it-IT" sz="1600" b="1" dirty="0"/>
                <a:t> </a:t>
              </a:r>
              <a:r>
                <a:rPr lang="it-IT" sz="1600" b="1" dirty="0" err="1"/>
                <a:t>proposal</a:t>
              </a:r>
              <a:endParaRPr lang="it-IT" sz="1600" b="1" dirty="0"/>
            </a:p>
          </p:txBody>
        </p:sp>
        <p:cxnSp>
          <p:nvCxnSpPr>
            <p:cNvPr id="22" name="Connecteur droit 22"/>
            <p:cNvCxnSpPr>
              <a:cxnSpLocks noChangeShapeType="1"/>
            </p:cNvCxnSpPr>
            <p:nvPr/>
          </p:nvCxnSpPr>
          <p:spPr bwMode="auto">
            <a:xfrm rot="5400000" flipH="1" flipV="1">
              <a:off x="1179495" y="2177576"/>
              <a:ext cx="357190" cy="1588"/>
            </a:xfrm>
            <a:prstGeom prst="line">
              <a:avLst/>
            </a:prstGeom>
            <a:noFill/>
            <a:ln w="38100" cap="sq" algn="ctr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</p:cxnSp>
        <p:sp>
          <p:nvSpPr>
            <p:cNvPr id="23" name="ZoneTexte 25"/>
            <p:cNvSpPr txBox="1">
              <a:spLocks noChangeArrowheads="1"/>
            </p:cNvSpPr>
            <p:nvPr/>
          </p:nvSpPr>
          <p:spPr bwMode="auto">
            <a:xfrm>
              <a:off x="-71510" y="3129634"/>
              <a:ext cx="3143274" cy="584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it-IT" sz="1600" b="1" dirty="0"/>
                <a:t>2003: </a:t>
              </a:r>
              <a:r>
                <a:rPr lang="it-IT" sz="1600" b="1" dirty="0" err="1" smtClean="0"/>
                <a:t>successful</a:t>
              </a:r>
              <a:r>
                <a:rPr lang="it-IT" sz="1600" b="1" dirty="0" smtClean="0"/>
                <a:t> </a:t>
              </a:r>
              <a:r>
                <a:rPr lang="it-IT" sz="1600" b="1" dirty="0" err="1" smtClean="0"/>
                <a:t>acceleration</a:t>
              </a:r>
              <a:r>
                <a:rPr lang="it-IT" sz="1600" b="1" dirty="0" smtClean="0"/>
                <a:t> test </a:t>
              </a:r>
              <a:r>
                <a:rPr lang="it-IT" sz="1600" b="1" dirty="0" err="1" smtClean="0"/>
                <a:t>of</a:t>
              </a:r>
              <a:r>
                <a:rPr lang="it-IT" sz="1600" b="1" dirty="0" smtClean="0"/>
                <a:t> </a:t>
              </a:r>
              <a:r>
                <a:rPr lang="it-IT" sz="1600" b="1" dirty="0"/>
                <a:t>LIBO-62 </a:t>
              </a:r>
              <a:r>
                <a:rPr lang="it-IT" sz="1600" b="1" dirty="0" err="1" smtClean="0"/>
                <a:t>MeV</a:t>
              </a:r>
              <a:r>
                <a:rPr lang="it-IT" sz="1600" b="1" dirty="0" smtClean="0"/>
                <a:t> (TERA-CERN-INFN</a:t>
              </a:r>
              <a:r>
                <a:rPr lang="it-IT" sz="1600" b="1" dirty="0"/>
                <a:t>)</a:t>
              </a:r>
            </a:p>
          </p:txBody>
        </p:sp>
        <p:cxnSp>
          <p:nvCxnSpPr>
            <p:cNvPr id="24" name="Connecteur droit 26"/>
            <p:cNvCxnSpPr>
              <a:cxnSpLocks noChangeShapeType="1"/>
            </p:cNvCxnSpPr>
            <p:nvPr/>
          </p:nvCxnSpPr>
          <p:spPr bwMode="auto">
            <a:xfrm rot="5400000" flipH="1" flipV="1">
              <a:off x="2894018" y="3106416"/>
              <a:ext cx="357190" cy="1588"/>
            </a:xfrm>
            <a:prstGeom prst="line">
              <a:avLst/>
            </a:prstGeom>
            <a:noFill/>
            <a:ln w="38100" cap="sq" algn="ctr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</p:cxnSp>
        <p:sp>
          <p:nvSpPr>
            <p:cNvPr id="25" name="ZoneTexte 27"/>
            <p:cNvSpPr txBox="1">
              <a:spLocks noChangeArrowheads="1"/>
            </p:cNvSpPr>
            <p:nvPr/>
          </p:nvSpPr>
          <p:spPr bwMode="auto">
            <a:xfrm>
              <a:off x="4357694" y="5214936"/>
              <a:ext cx="2000286" cy="800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it-IT" sz="1600" b="1" dirty="0"/>
                <a:t>2009: LIGHT production</a:t>
              </a:r>
            </a:p>
            <a:p>
              <a:pPr algn="r"/>
              <a:endParaRPr lang="it-IT" sz="1400" b="1" dirty="0"/>
            </a:p>
          </p:txBody>
        </p:sp>
      </p:grpSp>
      <p:grpSp>
        <p:nvGrpSpPr>
          <p:cNvPr id="16" name="Groupe 26"/>
          <p:cNvGrpSpPr>
            <a:grpSpLocks/>
          </p:cNvGrpSpPr>
          <p:nvPr/>
        </p:nvGrpSpPr>
        <p:grpSpPr bwMode="auto">
          <a:xfrm>
            <a:off x="71406" y="2285991"/>
            <a:ext cx="2428884" cy="624309"/>
            <a:chOff x="214309" y="2000247"/>
            <a:chExt cx="2428892" cy="624314"/>
          </a:xfrm>
        </p:grpSpPr>
        <p:sp>
          <p:nvSpPr>
            <p:cNvPr id="17" name="ZoneTexte 21"/>
            <p:cNvSpPr txBox="1">
              <a:spLocks noChangeArrowheads="1"/>
            </p:cNvSpPr>
            <p:nvPr/>
          </p:nvSpPr>
          <p:spPr bwMode="auto">
            <a:xfrm>
              <a:off x="214309" y="2286007"/>
              <a:ext cx="242889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600" b="1" dirty="0"/>
                <a:t>2001: first IDRA-design</a:t>
              </a:r>
            </a:p>
          </p:txBody>
        </p:sp>
        <p:cxnSp>
          <p:nvCxnSpPr>
            <p:cNvPr id="18" name="Connecteur droit 22"/>
            <p:cNvCxnSpPr>
              <a:cxnSpLocks noChangeShapeType="1"/>
            </p:cNvCxnSpPr>
            <p:nvPr/>
          </p:nvCxnSpPr>
          <p:spPr bwMode="auto">
            <a:xfrm rot="5400000" flipH="1" flipV="1">
              <a:off x="1679584" y="2178047"/>
              <a:ext cx="357188" cy="1588"/>
            </a:xfrm>
            <a:prstGeom prst="line">
              <a:avLst/>
            </a:prstGeom>
            <a:noFill/>
            <a:ln w="38100" cap="sq" algn="ctr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26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29277" y="2857496"/>
            <a:ext cx="3071813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ZoneTexte 25"/>
          <p:cNvSpPr txBox="1">
            <a:spLocks noChangeArrowheads="1"/>
          </p:cNvSpPr>
          <p:nvPr/>
        </p:nvSpPr>
        <p:spPr bwMode="auto">
          <a:xfrm>
            <a:off x="4214810" y="3429000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b="1" dirty="0"/>
              <a:t>2007: first CABOTO design</a:t>
            </a:r>
          </a:p>
        </p:txBody>
      </p:sp>
      <p:cxnSp>
        <p:nvCxnSpPr>
          <p:cNvPr id="28" name="Connecteur droit 26"/>
          <p:cNvCxnSpPr>
            <a:cxnSpLocks noChangeShapeType="1"/>
          </p:cNvCxnSpPr>
          <p:nvPr/>
        </p:nvCxnSpPr>
        <p:spPr bwMode="auto">
          <a:xfrm rot="5400000" flipH="1" flipV="1">
            <a:off x="4751388" y="4321182"/>
            <a:ext cx="357188" cy="1587"/>
          </a:xfrm>
          <a:prstGeom prst="line">
            <a:avLst/>
          </a:prstGeom>
          <a:noFill/>
          <a:ln w="381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</p:cxnSp>
      <p:sp>
        <p:nvSpPr>
          <p:cNvPr id="29" name="Rettangolo 28"/>
          <p:cNvSpPr/>
          <p:nvPr/>
        </p:nvSpPr>
        <p:spPr>
          <a:xfrm>
            <a:off x="0" y="428604"/>
            <a:ext cx="9144000" cy="785818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Titolo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cyclinac is challenging … </a:t>
            </a:r>
            <a:r>
              <a:rPr lang="es-ES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</a:t>
            </a:r>
            <a:r>
              <a:rPr kumimoji="0" lang="es-ES" sz="2800" b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ut not impossible</a:t>
            </a:r>
            <a:endParaRPr kumimoji="0" lang="es-ES" sz="2800" b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2" name="CasellaDiTesto 31"/>
          <p:cNvSpPr txBox="1"/>
          <p:nvPr/>
        </p:nvSpPr>
        <p:spPr>
          <a:xfrm>
            <a:off x="0" y="3929066"/>
            <a:ext cx="857256" cy="338554"/>
          </a:xfrm>
          <a:prstGeom prst="rect">
            <a:avLst/>
          </a:prstGeom>
          <a:solidFill>
            <a:srgbClr val="FFFF00">
              <a:alpha val="67000"/>
            </a:srgbClr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/>
              <a:t>62 MeV 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2428860" y="4357694"/>
            <a:ext cx="857256" cy="338554"/>
          </a:xfrm>
          <a:prstGeom prst="rect">
            <a:avLst/>
          </a:prstGeom>
          <a:solidFill>
            <a:srgbClr val="FFFF00">
              <a:alpha val="67000"/>
            </a:srgbClr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/>
              <a:t>74 MeV </a:t>
            </a:r>
          </a:p>
        </p:txBody>
      </p:sp>
      <p:cxnSp>
        <p:nvCxnSpPr>
          <p:cNvPr id="35" name="Connettore 2 34"/>
          <p:cNvCxnSpPr/>
          <p:nvPr/>
        </p:nvCxnSpPr>
        <p:spPr>
          <a:xfrm>
            <a:off x="2285984" y="4714884"/>
            <a:ext cx="1267998" cy="131489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26"/>
          <p:cNvCxnSpPr>
            <a:cxnSpLocks noChangeShapeType="1"/>
          </p:cNvCxnSpPr>
          <p:nvPr/>
        </p:nvCxnSpPr>
        <p:spPr bwMode="auto">
          <a:xfrm rot="5400000" flipH="1" flipV="1">
            <a:off x="5894398" y="5035560"/>
            <a:ext cx="357188" cy="1587"/>
          </a:xfrm>
          <a:prstGeom prst="line">
            <a:avLst/>
          </a:prstGeom>
          <a:noFill/>
          <a:ln w="381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</p:cxnSp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10" cstate="print"/>
          <a:srcRect t="13555" r="55900" b="68457"/>
          <a:stretch>
            <a:fillRect/>
          </a:stretch>
        </p:blipFill>
        <p:spPr bwMode="auto">
          <a:xfrm>
            <a:off x="8001024" y="6588120"/>
            <a:ext cx="1142976" cy="2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158" y="1785926"/>
            <a:ext cx="8686800" cy="3697295"/>
          </a:xfrm>
        </p:spPr>
        <p:txBody>
          <a:bodyPr>
            <a:normAutofit/>
          </a:bodyPr>
          <a:lstStyle/>
          <a:p>
            <a:pPr>
              <a:buNone/>
            </a:pPr>
            <a:endParaRPr lang="es-ES" sz="2800" dirty="0"/>
          </a:p>
          <a:p>
            <a:pPr>
              <a:buNone/>
            </a:pPr>
            <a:r>
              <a:rPr lang="es-ES" sz="2800" dirty="0" smtClean="0"/>
              <a:t>a) inspect linac performance at </a:t>
            </a:r>
            <a:r>
              <a:rPr lang="es-ES" sz="2800" b="1" dirty="0" smtClean="0"/>
              <a:t>different frequency </a:t>
            </a:r>
            <a:r>
              <a:rPr lang="es-ES" sz="2800" dirty="0" smtClean="0"/>
              <a:t>bands</a:t>
            </a:r>
          </a:p>
          <a:p>
            <a:pPr algn="ctr">
              <a:buNone/>
            </a:pPr>
            <a:r>
              <a:rPr lang="es-ES" sz="2800" dirty="0" smtClean="0"/>
              <a:t>[candidates: S-, C- and X-band]</a:t>
            </a:r>
          </a:p>
          <a:p>
            <a:pPr>
              <a:buNone/>
            </a:pPr>
            <a:endParaRPr lang="es-ES" sz="1200" dirty="0"/>
          </a:p>
          <a:p>
            <a:pPr>
              <a:buNone/>
            </a:pPr>
            <a:r>
              <a:rPr lang="es-ES" sz="2800" dirty="0" smtClean="0"/>
              <a:t>b) go up to </a:t>
            </a:r>
            <a:r>
              <a:rPr lang="es-ES" sz="2800" b="1" dirty="0" smtClean="0"/>
              <a:t>high gradients </a:t>
            </a:r>
            <a:r>
              <a:rPr lang="es-ES" sz="2800" dirty="0" smtClean="0"/>
              <a:t>to reduce the linac length</a:t>
            </a:r>
          </a:p>
          <a:p>
            <a:pPr algn="ctr">
              <a:buNone/>
            </a:pPr>
            <a:r>
              <a:rPr lang="es-ES" sz="2800" dirty="0" smtClean="0"/>
              <a:t> </a:t>
            </a:r>
            <a:r>
              <a:rPr lang="es-ES" sz="2800" i="1" dirty="0" smtClean="0"/>
              <a:t>specially needed for the carbon cyclinac</a:t>
            </a:r>
          </a:p>
          <a:p>
            <a:pPr>
              <a:buNone/>
            </a:pPr>
            <a:endParaRPr lang="es-ES" sz="2800" dirty="0" smtClean="0"/>
          </a:p>
          <a:p>
            <a:pPr>
              <a:buNone/>
            </a:pPr>
            <a:endParaRPr lang="es-ES" sz="2800" dirty="0"/>
          </a:p>
        </p:txBody>
      </p:sp>
      <p:sp>
        <p:nvSpPr>
          <p:cNvPr id="4" name="Rettangolo 3"/>
          <p:cNvSpPr/>
          <p:nvPr/>
        </p:nvSpPr>
        <p:spPr>
          <a:xfrm>
            <a:off x="-32" y="581004"/>
            <a:ext cx="9144000" cy="1062046"/>
          </a:xfrm>
          <a:prstGeom prst="rect">
            <a:avLst/>
          </a:prstGeom>
          <a:solidFill>
            <a:srgbClr val="ED20F2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-32" y="57148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 step forward: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reducing power consumption and dimensions</a:t>
            </a:r>
            <a:endParaRPr kumimoji="0" lang="es-ES" sz="3600" b="1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85720" y="4845618"/>
            <a:ext cx="8858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Each proton carries an useless neutron</a:t>
            </a:r>
            <a:r>
              <a:rPr lang="en-GB" dirty="0" smtClean="0"/>
              <a:t>  so that  a  100 </a:t>
            </a:r>
            <a:r>
              <a:rPr lang="en-GB" dirty="0" err="1" smtClean="0"/>
              <a:t>MeV</a:t>
            </a:r>
            <a:r>
              <a:rPr lang="en-GB" dirty="0" smtClean="0"/>
              <a:t>/u acceleration requires 200 MV</a:t>
            </a:r>
            <a:endParaRPr lang="es-ES" dirty="0"/>
          </a:p>
        </p:txBody>
      </p:sp>
      <p:sp>
        <p:nvSpPr>
          <p:cNvPr id="7" name="TextBox 4"/>
          <p:cNvSpPr txBox="1"/>
          <p:nvPr/>
        </p:nvSpPr>
        <p:spPr>
          <a:xfrm>
            <a:off x="285720" y="5429264"/>
            <a:ext cx="87868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800" dirty="0"/>
              <a:t>For </a:t>
            </a:r>
            <a:r>
              <a:rPr lang="en-GB" sz="1800" dirty="0" err="1"/>
              <a:t>hadron</a:t>
            </a:r>
            <a:r>
              <a:rPr lang="en-GB" sz="1800" dirty="0"/>
              <a:t> </a:t>
            </a:r>
            <a:r>
              <a:rPr lang="en-GB" sz="1800" dirty="0" err="1"/>
              <a:t>linacs</a:t>
            </a:r>
            <a:r>
              <a:rPr lang="en-GB" sz="1800" dirty="0"/>
              <a:t> the ratio of the maximum surface field </a:t>
            </a:r>
            <a:r>
              <a:rPr lang="en-GB" sz="1800" dirty="0" err="1"/>
              <a:t>E</a:t>
            </a:r>
            <a:r>
              <a:rPr lang="en-GB" sz="1800" baseline="-25000" dirty="0" err="1"/>
              <a:t>max</a:t>
            </a:r>
            <a:r>
              <a:rPr lang="en-GB" sz="1800" dirty="0"/>
              <a:t> to </a:t>
            </a:r>
            <a:r>
              <a:rPr lang="en-GB" sz="1800" dirty="0" smtClean="0"/>
              <a:t>the average accelerating field </a:t>
            </a:r>
            <a:r>
              <a:rPr lang="en-GB" sz="1800" dirty="0" err="1"/>
              <a:t>E</a:t>
            </a:r>
            <a:r>
              <a:rPr lang="en-GB" sz="1800" baseline="-25000" dirty="0" err="1"/>
              <a:t>acc</a:t>
            </a:r>
            <a:r>
              <a:rPr lang="en-GB" sz="1800" dirty="0"/>
              <a:t> </a:t>
            </a:r>
            <a:r>
              <a:rPr lang="en-GB" sz="1800" dirty="0" smtClean="0"/>
              <a:t>is  </a:t>
            </a:r>
            <a:r>
              <a:rPr lang="en-GB" sz="1800" b="1" dirty="0" err="1" smtClean="0"/>
              <a:t>E</a:t>
            </a:r>
            <a:r>
              <a:rPr lang="en-GB" sz="1800" b="1" baseline="-25000" dirty="0" err="1" smtClean="0"/>
              <a:t>max</a:t>
            </a:r>
            <a:r>
              <a:rPr lang="en-GB" sz="1800" b="1" dirty="0" smtClean="0"/>
              <a:t>/</a:t>
            </a:r>
            <a:r>
              <a:rPr lang="en-GB" sz="1800" b="1" dirty="0" err="1" smtClean="0"/>
              <a:t>E</a:t>
            </a:r>
            <a:r>
              <a:rPr lang="en-GB" sz="1800" b="1" baseline="-25000" dirty="0" err="1" smtClean="0"/>
              <a:t>acc</a:t>
            </a:r>
            <a:r>
              <a:rPr lang="en-GB" sz="1800" b="1" dirty="0" smtClean="0"/>
              <a:t> </a:t>
            </a:r>
            <a:r>
              <a:rPr lang="en-GB" sz="1800" b="1" dirty="0"/>
              <a:t>≈ </a:t>
            </a:r>
            <a:r>
              <a:rPr lang="en-GB" sz="1800" b="1" dirty="0" smtClean="0"/>
              <a:t>4-5 </a:t>
            </a:r>
            <a:r>
              <a:rPr lang="en-GB" sz="1800" b="1" dirty="0" smtClean="0">
                <a:sym typeface="Wingdings" pitchFamily="2" charset="2"/>
              </a:rPr>
              <a:t></a:t>
            </a:r>
            <a:r>
              <a:rPr lang="en-GB" sz="1800" b="1" dirty="0" smtClean="0">
                <a:solidFill>
                  <a:srgbClr val="ED20F2"/>
                </a:solidFill>
                <a:sym typeface="Wingdings" pitchFamily="2" charset="2"/>
              </a:rPr>
              <a:t> </a:t>
            </a:r>
            <a:r>
              <a:rPr lang="en-GB" sz="2000" b="1" dirty="0" smtClean="0">
                <a:solidFill>
                  <a:schemeClr val="tx2"/>
                </a:solidFill>
                <a:latin typeface="Arial" charset="0"/>
              </a:rPr>
              <a:t>AIM</a:t>
            </a:r>
            <a:r>
              <a:rPr lang="en-GB" sz="2000" b="1" dirty="0">
                <a:solidFill>
                  <a:schemeClr val="tx2"/>
                </a:solidFill>
                <a:latin typeface="Arial" charset="0"/>
              </a:rPr>
              <a:t>:   </a:t>
            </a:r>
            <a:r>
              <a:rPr lang="en-GB" sz="2000" b="1" dirty="0" err="1" smtClean="0">
                <a:solidFill>
                  <a:schemeClr val="tx2"/>
                </a:solidFill>
                <a:latin typeface="Arial" charset="0"/>
              </a:rPr>
              <a:t>E</a:t>
            </a:r>
            <a:r>
              <a:rPr lang="en-GB" sz="2000" b="1" baseline="-25000" dirty="0" err="1" smtClean="0">
                <a:solidFill>
                  <a:schemeClr val="tx2"/>
                </a:solidFill>
                <a:latin typeface="Arial" charset="0"/>
              </a:rPr>
              <a:t>acc</a:t>
            </a:r>
            <a:r>
              <a:rPr lang="en-GB" sz="2000" b="1" dirty="0" smtClean="0">
                <a:solidFill>
                  <a:schemeClr val="tx2"/>
                </a:solidFill>
                <a:latin typeface="Arial" charset="0"/>
              </a:rPr>
              <a:t>= </a:t>
            </a:r>
            <a:r>
              <a:rPr lang="en-GB" sz="2000" b="1" dirty="0">
                <a:solidFill>
                  <a:schemeClr val="tx2"/>
                </a:solidFill>
                <a:latin typeface="Arial" charset="0"/>
              </a:rPr>
              <a:t>40 </a:t>
            </a:r>
            <a:r>
              <a:rPr lang="en-GB" sz="2000" b="1" dirty="0" smtClean="0">
                <a:solidFill>
                  <a:schemeClr val="tx2"/>
                </a:solidFill>
                <a:latin typeface="Arial" charset="0"/>
              </a:rPr>
              <a:t>MV/m</a:t>
            </a:r>
            <a:endParaRPr lang="en-GB" sz="1800" b="1" dirty="0">
              <a:solidFill>
                <a:schemeClr val="tx2"/>
              </a:solidFill>
              <a:latin typeface="Arial" charset="0"/>
            </a:endParaRPr>
          </a:p>
          <a:p>
            <a:pPr algn="ctr">
              <a:defRPr/>
            </a:pPr>
            <a:endParaRPr lang="en-US" sz="1800" dirty="0">
              <a:latin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786050" y="6215082"/>
            <a:ext cx="4164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dirty="0" smtClean="0">
                <a:solidFill>
                  <a:schemeClr val="accent1">
                    <a:lumMod val="75000"/>
                  </a:schemeClr>
                </a:solidFill>
              </a:rPr>
              <a:t>High frequencies might help in this sense!</a:t>
            </a:r>
            <a:endParaRPr lang="es-ES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1656</Words>
  <Application>Microsoft Office PowerPoint</Application>
  <PresentationFormat>Presentazione su schermo (4:3)</PresentationFormat>
  <Paragraphs>280</Paragraphs>
  <Slides>21</Slides>
  <Notes>17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3" baseType="lpstr">
      <vt:lpstr>Tema di Office</vt:lpstr>
      <vt:lpstr>CorelPhotoPaint.Image.10</vt:lpstr>
      <vt:lpstr>High Gradient Studies for the Cyclinac, an Accelerator for Hadrontherapy</vt:lpstr>
      <vt:lpstr>Requirements for a Hadrontherapy Accelerator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Back-up slides</vt:lpstr>
      <vt:lpstr>Diapositiva 21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Gradient Studies for the Cyclinac, an Accelerator for Hadrontherapy</dc:title>
  <dc:creator>Your User Name</dc:creator>
  <cp:lastModifiedBy>Your User Name</cp:lastModifiedBy>
  <cp:revision>25</cp:revision>
  <dcterms:created xsi:type="dcterms:W3CDTF">2010-11-28T11:57:17Z</dcterms:created>
  <dcterms:modified xsi:type="dcterms:W3CDTF">2010-12-01T00:21:48Z</dcterms:modified>
</cp:coreProperties>
</file>